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32"/>
  </p:notesMasterIdLst>
  <p:handoutMasterIdLst>
    <p:handoutMasterId r:id="rId33"/>
  </p:handoutMasterIdLst>
  <p:sldIdLst>
    <p:sldId id="315" r:id="rId5"/>
    <p:sldId id="336" r:id="rId6"/>
    <p:sldId id="337" r:id="rId7"/>
    <p:sldId id="342" r:id="rId8"/>
    <p:sldId id="338" r:id="rId9"/>
    <p:sldId id="341" r:id="rId10"/>
    <p:sldId id="344" r:id="rId11"/>
    <p:sldId id="339" r:id="rId12"/>
    <p:sldId id="345" r:id="rId13"/>
    <p:sldId id="347" r:id="rId14"/>
    <p:sldId id="320" r:id="rId15"/>
    <p:sldId id="322" r:id="rId16"/>
    <p:sldId id="323" r:id="rId17"/>
    <p:sldId id="324" r:id="rId18"/>
    <p:sldId id="328" r:id="rId19"/>
    <p:sldId id="329" r:id="rId20"/>
    <p:sldId id="326" r:id="rId21"/>
    <p:sldId id="332" r:id="rId22"/>
    <p:sldId id="330" r:id="rId23"/>
    <p:sldId id="348" r:id="rId24"/>
    <p:sldId id="333" r:id="rId25"/>
    <p:sldId id="334" r:id="rId26"/>
    <p:sldId id="335" r:id="rId27"/>
    <p:sldId id="327" r:id="rId28"/>
    <p:sldId id="349" r:id="rId29"/>
    <p:sldId id="350" r:id="rId30"/>
    <p:sldId id="35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5AA1BD55-57CD-466E-0725-B6CBA11E0D12}" name="Lauren Weldy (ALLEGIS GROUP SERVICES)" initials="LW" userId="S::v-lweldy@microsoft.com::07a2285c-a352-4b96-8658-ecc34365c1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56A3"/>
    <a:srgbClr val="D6E03C"/>
    <a:srgbClr val="EBEDEB"/>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877" autoAdjust="0"/>
  </p:normalViewPr>
  <p:slideViewPr>
    <p:cSldViewPr>
      <p:cViewPr varScale="1">
        <p:scale>
          <a:sx n="81" d="100"/>
          <a:sy n="81" d="100"/>
        </p:scale>
        <p:origin x="1668" y="9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149"/>
    </p:cViewPr>
  </p:sorterViewPr>
  <p:notesViewPr>
    <p:cSldViewPr>
      <p:cViewPr>
        <p:scale>
          <a:sx n="1" d="2"/>
          <a:sy n="1" d="2"/>
        </p:scale>
        <p:origin x="2640" y="28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29FD7E-CDE8-484E-B3D9-B2E384244002}" type="doc">
      <dgm:prSet loTypeId="urn:microsoft.com/office/officeart/2005/8/layout/process3" loCatId="process" qsTypeId="urn:microsoft.com/office/officeart/2005/8/quickstyle/simple1" qsCatId="simple" csTypeId="urn:microsoft.com/office/officeart/2005/8/colors/accent2_1" csCatId="accent2" phldr="1"/>
      <dgm:spPr/>
      <dgm:t>
        <a:bodyPr/>
        <a:lstStyle/>
        <a:p>
          <a:endParaRPr lang="en-US"/>
        </a:p>
      </dgm:t>
    </dgm:pt>
    <dgm:pt modelId="{C9A07587-3CFC-4EB4-BC8F-48B4ED4386E8}">
      <dgm:prSet phldrT="[Text]" phldr="0"/>
      <dgm:spPr/>
      <dgm:t>
        <a:bodyPr/>
        <a:lstStyle/>
        <a:p>
          <a:r>
            <a:rPr lang="en-US" dirty="0"/>
            <a:t>Canton City Lines (National City Lines)</a:t>
          </a:r>
        </a:p>
      </dgm:t>
    </dgm:pt>
    <dgm:pt modelId="{49C61183-F1D4-4D5B-A010-374F78186FFE}" type="parTrans" cxnId="{1882308E-5D9A-4A58-95CD-F972E0250CF0}">
      <dgm:prSet/>
      <dgm:spPr/>
      <dgm:t>
        <a:bodyPr/>
        <a:lstStyle/>
        <a:p>
          <a:endParaRPr lang="en-US"/>
        </a:p>
      </dgm:t>
    </dgm:pt>
    <dgm:pt modelId="{6BC89CAF-7997-4D74-AD68-E3FAE9F601BE}" type="sibTrans" cxnId="{1882308E-5D9A-4A58-95CD-F972E0250CF0}">
      <dgm:prSet/>
      <dgm:spPr/>
      <dgm:t>
        <a:bodyPr/>
        <a:lstStyle/>
        <a:p>
          <a:endParaRPr lang="en-US"/>
        </a:p>
      </dgm:t>
    </dgm:pt>
    <dgm:pt modelId="{35880007-5966-41F5-83C2-9BC4A456BE5B}">
      <dgm:prSet phldrT="[Text]" phldr="0"/>
      <dgm:spPr/>
      <dgm:t>
        <a:bodyPr/>
        <a:lstStyle/>
        <a:p>
          <a:r>
            <a:rPr lang="en-US" dirty="0"/>
            <a:t> 1940-1971</a:t>
          </a:r>
        </a:p>
      </dgm:t>
    </dgm:pt>
    <dgm:pt modelId="{4DC78816-7C53-4D41-8ABF-8AA5A5182814}" type="parTrans" cxnId="{3D76E8AF-AF08-4579-93EA-05835CA5D7C3}">
      <dgm:prSet/>
      <dgm:spPr/>
      <dgm:t>
        <a:bodyPr/>
        <a:lstStyle/>
        <a:p>
          <a:endParaRPr lang="en-US"/>
        </a:p>
      </dgm:t>
    </dgm:pt>
    <dgm:pt modelId="{CB5D2A0A-08D0-470F-9BDE-664B07223AFA}" type="sibTrans" cxnId="{3D76E8AF-AF08-4579-93EA-05835CA5D7C3}">
      <dgm:prSet/>
      <dgm:spPr/>
      <dgm:t>
        <a:bodyPr/>
        <a:lstStyle/>
        <a:p>
          <a:endParaRPr lang="en-US"/>
        </a:p>
      </dgm:t>
    </dgm:pt>
    <dgm:pt modelId="{FF1BCEE0-422F-4285-81E7-B83E3CFC67EE}">
      <dgm:prSet phldrT="[Text]" phldr="0"/>
      <dgm:spPr/>
      <dgm:t>
        <a:bodyPr/>
        <a:lstStyle/>
        <a:p>
          <a:r>
            <a:rPr lang="en-US" dirty="0"/>
            <a:t>Canton Regional Transit Authority</a:t>
          </a:r>
        </a:p>
      </dgm:t>
    </dgm:pt>
    <dgm:pt modelId="{EC1BA47D-7B3D-402C-A076-BB3677999FD2}" type="parTrans" cxnId="{E20745F7-8B79-4706-97F1-13AAED209657}">
      <dgm:prSet/>
      <dgm:spPr/>
      <dgm:t>
        <a:bodyPr/>
        <a:lstStyle/>
        <a:p>
          <a:endParaRPr lang="en-US"/>
        </a:p>
      </dgm:t>
    </dgm:pt>
    <dgm:pt modelId="{AA008AF3-7D35-4F6F-9410-8C4F8EFBC6DB}" type="sibTrans" cxnId="{E20745F7-8B79-4706-97F1-13AAED209657}">
      <dgm:prSet/>
      <dgm:spPr/>
      <dgm:t>
        <a:bodyPr/>
        <a:lstStyle/>
        <a:p>
          <a:endParaRPr lang="en-US"/>
        </a:p>
      </dgm:t>
    </dgm:pt>
    <dgm:pt modelId="{9F359470-A775-4CCC-B1EB-5784B95C3F58}">
      <dgm:prSet phldrT="[Text]" phldr="0"/>
      <dgm:spPr/>
      <dgm:t>
        <a:bodyPr/>
        <a:lstStyle/>
        <a:p>
          <a:r>
            <a:rPr lang="en-US" dirty="0"/>
            <a:t> 1971-1997</a:t>
          </a:r>
        </a:p>
      </dgm:t>
    </dgm:pt>
    <dgm:pt modelId="{91A51FA3-1E20-4A1E-BB66-8BEBE078563E}" type="parTrans" cxnId="{D77668F4-C7F3-4497-ADC2-C261C600ACF3}">
      <dgm:prSet/>
      <dgm:spPr/>
      <dgm:t>
        <a:bodyPr/>
        <a:lstStyle/>
        <a:p>
          <a:endParaRPr lang="en-US"/>
        </a:p>
      </dgm:t>
    </dgm:pt>
    <dgm:pt modelId="{968C23BC-232A-412D-A295-94DD7494C6E2}" type="sibTrans" cxnId="{D77668F4-C7F3-4497-ADC2-C261C600ACF3}">
      <dgm:prSet/>
      <dgm:spPr/>
      <dgm:t>
        <a:bodyPr/>
        <a:lstStyle/>
        <a:p>
          <a:endParaRPr lang="en-US"/>
        </a:p>
      </dgm:t>
    </dgm:pt>
    <dgm:pt modelId="{E6CE7B7C-E431-4615-9022-C1866641BCCF}">
      <dgm:prSet phldrT="[Text]" phldr="0"/>
      <dgm:spPr/>
      <dgm:t>
        <a:bodyPr/>
        <a:lstStyle/>
        <a:p>
          <a:r>
            <a:rPr lang="en-US" dirty="0"/>
            <a:t>Stark Area Regional Transit Authority (SARTA)</a:t>
          </a:r>
        </a:p>
      </dgm:t>
    </dgm:pt>
    <dgm:pt modelId="{748D297D-1365-4F79-BDC2-8E401EA13771}" type="parTrans" cxnId="{57E62B02-8B60-4FC5-91CE-905EC8C1F52C}">
      <dgm:prSet/>
      <dgm:spPr/>
      <dgm:t>
        <a:bodyPr/>
        <a:lstStyle/>
        <a:p>
          <a:endParaRPr lang="en-US"/>
        </a:p>
      </dgm:t>
    </dgm:pt>
    <dgm:pt modelId="{72D53F86-1D07-434F-9F1E-68E815FEE8BA}" type="sibTrans" cxnId="{57E62B02-8B60-4FC5-91CE-905EC8C1F52C}">
      <dgm:prSet/>
      <dgm:spPr/>
      <dgm:t>
        <a:bodyPr/>
        <a:lstStyle/>
        <a:p>
          <a:endParaRPr lang="en-US"/>
        </a:p>
      </dgm:t>
    </dgm:pt>
    <dgm:pt modelId="{D06E85BD-1007-4CB0-8017-4245289F3C9B}">
      <dgm:prSet phldrT="[Text]" phldr="0"/>
      <dgm:spPr/>
      <dgm:t>
        <a:bodyPr/>
        <a:lstStyle/>
        <a:p>
          <a:r>
            <a:rPr lang="en-US" dirty="0"/>
            <a:t> Est. 1997</a:t>
          </a:r>
        </a:p>
      </dgm:t>
    </dgm:pt>
    <dgm:pt modelId="{DB75DF80-A835-4BFE-8297-DC5CE5360828}" type="parTrans" cxnId="{1853F06B-F9CD-4B78-9FAB-FF3F768093B8}">
      <dgm:prSet/>
      <dgm:spPr/>
      <dgm:t>
        <a:bodyPr/>
        <a:lstStyle/>
        <a:p>
          <a:endParaRPr lang="en-US"/>
        </a:p>
      </dgm:t>
    </dgm:pt>
    <dgm:pt modelId="{D9594C90-B617-475D-982F-CCE0C264D57E}" type="sibTrans" cxnId="{1853F06B-F9CD-4B78-9FAB-FF3F768093B8}">
      <dgm:prSet/>
      <dgm:spPr/>
      <dgm:t>
        <a:bodyPr/>
        <a:lstStyle/>
        <a:p>
          <a:endParaRPr lang="en-US"/>
        </a:p>
      </dgm:t>
    </dgm:pt>
    <dgm:pt modelId="{8EC85DDF-285F-4BDA-909D-7C313BFB2ABC}">
      <dgm:prSet phldrT="[Text]" phldr="0"/>
      <dgm:spPr/>
      <dgm:t>
        <a:bodyPr/>
        <a:lstStyle/>
        <a:p>
          <a:r>
            <a:rPr lang="en-US"/>
            <a:t>Privately Operated</a:t>
          </a:r>
          <a:endParaRPr lang="en-US" dirty="0"/>
        </a:p>
      </dgm:t>
    </dgm:pt>
    <dgm:pt modelId="{C5D5843B-558D-488C-AB28-44FE0147B3FA}" type="parTrans" cxnId="{56F4B05D-CA83-4CE7-A08C-1F7E13F51D73}">
      <dgm:prSet/>
      <dgm:spPr/>
      <dgm:t>
        <a:bodyPr/>
        <a:lstStyle/>
        <a:p>
          <a:endParaRPr lang="en-US"/>
        </a:p>
      </dgm:t>
    </dgm:pt>
    <dgm:pt modelId="{F7C6A552-4C60-4C50-8A94-4F8E8A872775}" type="sibTrans" cxnId="{56F4B05D-CA83-4CE7-A08C-1F7E13F51D73}">
      <dgm:prSet/>
      <dgm:spPr/>
      <dgm:t>
        <a:bodyPr/>
        <a:lstStyle/>
        <a:p>
          <a:endParaRPr lang="en-US"/>
        </a:p>
      </dgm:t>
    </dgm:pt>
    <dgm:pt modelId="{DB3B285E-591A-4A5D-AE4D-9DDBB1EFF945}">
      <dgm:prSet phldrT="[Text]" phldr="0"/>
      <dgm:spPr/>
      <dgm:t>
        <a:bodyPr/>
        <a:lstStyle/>
        <a:p>
          <a:r>
            <a:rPr lang="en-US"/>
            <a:t>Publicly Operated</a:t>
          </a:r>
          <a:endParaRPr lang="en-US" dirty="0"/>
        </a:p>
      </dgm:t>
    </dgm:pt>
    <dgm:pt modelId="{B55ABF7D-C8CC-46B4-A04B-09B84D5372BA}" type="parTrans" cxnId="{A9D9CF50-42F2-42C0-A941-6174A7460188}">
      <dgm:prSet/>
      <dgm:spPr/>
      <dgm:t>
        <a:bodyPr/>
        <a:lstStyle/>
        <a:p>
          <a:endParaRPr lang="en-US"/>
        </a:p>
      </dgm:t>
    </dgm:pt>
    <dgm:pt modelId="{A7233072-ED36-4A93-97D5-0EE746418D45}" type="sibTrans" cxnId="{A9D9CF50-42F2-42C0-A941-6174A7460188}">
      <dgm:prSet/>
      <dgm:spPr/>
      <dgm:t>
        <a:bodyPr/>
        <a:lstStyle/>
        <a:p>
          <a:endParaRPr lang="en-US"/>
        </a:p>
      </dgm:t>
    </dgm:pt>
    <dgm:pt modelId="{6068BCC1-4934-4725-A608-38938F3321BF}">
      <dgm:prSet phldrT="[Text]" phldr="0"/>
      <dgm:spPr/>
      <dgm:t>
        <a:bodyPr/>
        <a:lstStyle/>
        <a:p>
          <a:r>
            <a:rPr lang="en-US"/>
            <a:t>Publicly Operated</a:t>
          </a:r>
          <a:endParaRPr lang="en-US" dirty="0"/>
        </a:p>
      </dgm:t>
    </dgm:pt>
    <dgm:pt modelId="{AA05EA82-26D1-490F-AE64-7C3962D16670}" type="parTrans" cxnId="{7C305080-B102-41E2-9E49-2DB17602A2F9}">
      <dgm:prSet/>
      <dgm:spPr/>
      <dgm:t>
        <a:bodyPr/>
        <a:lstStyle/>
        <a:p>
          <a:endParaRPr lang="en-US"/>
        </a:p>
      </dgm:t>
    </dgm:pt>
    <dgm:pt modelId="{BDAB8456-E71D-40C9-BB72-A368753D3304}" type="sibTrans" cxnId="{7C305080-B102-41E2-9E49-2DB17602A2F9}">
      <dgm:prSet/>
      <dgm:spPr/>
      <dgm:t>
        <a:bodyPr/>
        <a:lstStyle/>
        <a:p>
          <a:endParaRPr lang="en-US"/>
        </a:p>
      </dgm:t>
    </dgm:pt>
    <dgm:pt modelId="{D96710EA-EA62-47F4-AAD4-9178CEE75B4C}" type="pres">
      <dgm:prSet presAssocID="{5429FD7E-CDE8-484E-B3D9-B2E384244002}" presName="linearFlow" presStyleCnt="0">
        <dgm:presLayoutVars>
          <dgm:dir/>
          <dgm:animLvl val="lvl"/>
          <dgm:resizeHandles val="exact"/>
        </dgm:presLayoutVars>
      </dgm:prSet>
      <dgm:spPr/>
    </dgm:pt>
    <dgm:pt modelId="{951EA432-728E-477C-A479-18967DBDCE74}" type="pres">
      <dgm:prSet presAssocID="{C9A07587-3CFC-4EB4-BC8F-48B4ED4386E8}" presName="composite" presStyleCnt="0"/>
      <dgm:spPr/>
    </dgm:pt>
    <dgm:pt modelId="{A43AC552-B5AF-4EB7-8999-218E17F9692F}" type="pres">
      <dgm:prSet presAssocID="{C9A07587-3CFC-4EB4-BC8F-48B4ED4386E8}" presName="parTx" presStyleLbl="node1" presStyleIdx="0" presStyleCnt="3">
        <dgm:presLayoutVars>
          <dgm:chMax val="0"/>
          <dgm:chPref val="0"/>
          <dgm:bulletEnabled val="1"/>
        </dgm:presLayoutVars>
      </dgm:prSet>
      <dgm:spPr/>
    </dgm:pt>
    <dgm:pt modelId="{45C032FC-CBCE-449F-A146-019A843B3DB7}" type="pres">
      <dgm:prSet presAssocID="{C9A07587-3CFC-4EB4-BC8F-48B4ED4386E8}" presName="parSh" presStyleLbl="node1" presStyleIdx="0" presStyleCnt="3"/>
      <dgm:spPr/>
    </dgm:pt>
    <dgm:pt modelId="{2397DE2E-CF2E-46D6-A5BB-04D4271469BC}" type="pres">
      <dgm:prSet presAssocID="{C9A07587-3CFC-4EB4-BC8F-48B4ED4386E8}" presName="desTx" presStyleLbl="fgAcc1" presStyleIdx="0" presStyleCnt="3">
        <dgm:presLayoutVars>
          <dgm:bulletEnabled val="1"/>
        </dgm:presLayoutVars>
      </dgm:prSet>
      <dgm:spPr/>
    </dgm:pt>
    <dgm:pt modelId="{FE4B60C8-3139-473E-82ED-C0DC4C588B04}" type="pres">
      <dgm:prSet presAssocID="{6BC89CAF-7997-4D74-AD68-E3FAE9F601BE}" presName="sibTrans" presStyleLbl="sibTrans2D1" presStyleIdx="0" presStyleCnt="2"/>
      <dgm:spPr/>
    </dgm:pt>
    <dgm:pt modelId="{06F1D1A6-DB37-4FDC-868A-7C4914B674F0}" type="pres">
      <dgm:prSet presAssocID="{6BC89CAF-7997-4D74-AD68-E3FAE9F601BE}" presName="connTx" presStyleLbl="sibTrans2D1" presStyleIdx="0" presStyleCnt="2"/>
      <dgm:spPr/>
    </dgm:pt>
    <dgm:pt modelId="{5D1B86E8-001A-4FDC-ABF2-DEA3D8D79799}" type="pres">
      <dgm:prSet presAssocID="{FF1BCEE0-422F-4285-81E7-B83E3CFC67EE}" presName="composite" presStyleCnt="0"/>
      <dgm:spPr/>
    </dgm:pt>
    <dgm:pt modelId="{5D53CAF3-02A4-495F-BBED-CDE4C1CA318A}" type="pres">
      <dgm:prSet presAssocID="{FF1BCEE0-422F-4285-81E7-B83E3CFC67EE}" presName="parTx" presStyleLbl="node1" presStyleIdx="0" presStyleCnt="3">
        <dgm:presLayoutVars>
          <dgm:chMax val="0"/>
          <dgm:chPref val="0"/>
          <dgm:bulletEnabled val="1"/>
        </dgm:presLayoutVars>
      </dgm:prSet>
      <dgm:spPr/>
    </dgm:pt>
    <dgm:pt modelId="{E6C7B5FD-1FB0-4B08-A163-2CFAAEB9CDE8}" type="pres">
      <dgm:prSet presAssocID="{FF1BCEE0-422F-4285-81E7-B83E3CFC67EE}" presName="parSh" presStyleLbl="node1" presStyleIdx="1" presStyleCnt="3"/>
      <dgm:spPr/>
    </dgm:pt>
    <dgm:pt modelId="{E8F8CB8C-2775-491D-822D-4C1AB60E5943}" type="pres">
      <dgm:prSet presAssocID="{FF1BCEE0-422F-4285-81E7-B83E3CFC67EE}" presName="desTx" presStyleLbl="fgAcc1" presStyleIdx="1" presStyleCnt="3">
        <dgm:presLayoutVars>
          <dgm:bulletEnabled val="1"/>
        </dgm:presLayoutVars>
      </dgm:prSet>
      <dgm:spPr/>
    </dgm:pt>
    <dgm:pt modelId="{5041BAC0-90B2-42DE-B848-91AA5F755F58}" type="pres">
      <dgm:prSet presAssocID="{AA008AF3-7D35-4F6F-9410-8C4F8EFBC6DB}" presName="sibTrans" presStyleLbl="sibTrans2D1" presStyleIdx="1" presStyleCnt="2"/>
      <dgm:spPr/>
    </dgm:pt>
    <dgm:pt modelId="{1E9935DF-5DD3-4D5C-8299-C4838C84373F}" type="pres">
      <dgm:prSet presAssocID="{AA008AF3-7D35-4F6F-9410-8C4F8EFBC6DB}" presName="connTx" presStyleLbl="sibTrans2D1" presStyleIdx="1" presStyleCnt="2"/>
      <dgm:spPr/>
    </dgm:pt>
    <dgm:pt modelId="{06335B6A-D3EF-4411-950D-1DB5F88474BF}" type="pres">
      <dgm:prSet presAssocID="{E6CE7B7C-E431-4615-9022-C1866641BCCF}" presName="composite" presStyleCnt="0"/>
      <dgm:spPr/>
    </dgm:pt>
    <dgm:pt modelId="{AE2FEB36-F0E6-4E90-B972-03C1AB1AB20F}" type="pres">
      <dgm:prSet presAssocID="{E6CE7B7C-E431-4615-9022-C1866641BCCF}" presName="parTx" presStyleLbl="node1" presStyleIdx="1" presStyleCnt="3">
        <dgm:presLayoutVars>
          <dgm:chMax val="0"/>
          <dgm:chPref val="0"/>
          <dgm:bulletEnabled val="1"/>
        </dgm:presLayoutVars>
      </dgm:prSet>
      <dgm:spPr/>
    </dgm:pt>
    <dgm:pt modelId="{9E6DEA67-7C1C-4753-8A54-CDAB385C68DD}" type="pres">
      <dgm:prSet presAssocID="{E6CE7B7C-E431-4615-9022-C1866641BCCF}" presName="parSh" presStyleLbl="node1" presStyleIdx="2" presStyleCnt="3"/>
      <dgm:spPr/>
    </dgm:pt>
    <dgm:pt modelId="{3F8AEEA8-DCFC-45E6-8542-7658617F45E0}" type="pres">
      <dgm:prSet presAssocID="{E6CE7B7C-E431-4615-9022-C1866641BCCF}" presName="desTx" presStyleLbl="fgAcc1" presStyleIdx="2" presStyleCnt="3">
        <dgm:presLayoutVars>
          <dgm:bulletEnabled val="1"/>
        </dgm:presLayoutVars>
      </dgm:prSet>
      <dgm:spPr/>
    </dgm:pt>
  </dgm:ptLst>
  <dgm:cxnLst>
    <dgm:cxn modelId="{57E62B02-8B60-4FC5-91CE-905EC8C1F52C}" srcId="{5429FD7E-CDE8-484E-B3D9-B2E384244002}" destId="{E6CE7B7C-E431-4615-9022-C1866641BCCF}" srcOrd="2" destOrd="0" parTransId="{748D297D-1365-4F79-BDC2-8E401EA13771}" sibTransId="{72D53F86-1D07-434F-9F1E-68E815FEE8BA}"/>
    <dgm:cxn modelId="{D627BA0E-38E8-461B-B0EB-B60D2ED95A34}" type="presOf" srcId="{35880007-5966-41F5-83C2-9BC4A456BE5B}" destId="{2397DE2E-CF2E-46D6-A5BB-04D4271469BC}" srcOrd="0" destOrd="0" presId="urn:microsoft.com/office/officeart/2005/8/layout/process3"/>
    <dgm:cxn modelId="{806A5320-F1FB-4E41-8185-5A2CD79076F1}" type="presOf" srcId="{6BC89CAF-7997-4D74-AD68-E3FAE9F601BE}" destId="{06F1D1A6-DB37-4FDC-868A-7C4914B674F0}" srcOrd="1" destOrd="0" presId="urn:microsoft.com/office/officeart/2005/8/layout/process3"/>
    <dgm:cxn modelId="{72430D3B-852D-4062-A658-27D56EB8C464}" type="presOf" srcId="{C9A07587-3CFC-4EB4-BC8F-48B4ED4386E8}" destId="{A43AC552-B5AF-4EB7-8999-218E17F9692F}" srcOrd="0" destOrd="0" presId="urn:microsoft.com/office/officeart/2005/8/layout/process3"/>
    <dgm:cxn modelId="{56F4B05D-CA83-4CE7-A08C-1F7E13F51D73}" srcId="{C9A07587-3CFC-4EB4-BC8F-48B4ED4386E8}" destId="{8EC85DDF-285F-4BDA-909D-7C313BFB2ABC}" srcOrd="1" destOrd="0" parTransId="{C5D5843B-558D-488C-AB28-44FE0147B3FA}" sibTransId="{F7C6A552-4C60-4C50-8A94-4F8E8A872775}"/>
    <dgm:cxn modelId="{D3E93364-8AE7-4DC5-86BD-DF0CE511F544}" type="presOf" srcId="{8EC85DDF-285F-4BDA-909D-7C313BFB2ABC}" destId="{2397DE2E-CF2E-46D6-A5BB-04D4271469BC}" srcOrd="0" destOrd="1" presId="urn:microsoft.com/office/officeart/2005/8/layout/process3"/>
    <dgm:cxn modelId="{54DD1D68-0968-4766-83CF-59B50A85A46B}" type="presOf" srcId="{E6CE7B7C-E431-4615-9022-C1866641BCCF}" destId="{9E6DEA67-7C1C-4753-8A54-CDAB385C68DD}" srcOrd="1" destOrd="0" presId="urn:microsoft.com/office/officeart/2005/8/layout/process3"/>
    <dgm:cxn modelId="{1AF9D149-CF0A-4C69-8304-0B762B49820C}" type="presOf" srcId="{9F359470-A775-4CCC-B1EB-5784B95C3F58}" destId="{E8F8CB8C-2775-491D-822D-4C1AB60E5943}" srcOrd="0" destOrd="0" presId="urn:microsoft.com/office/officeart/2005/8/layout/process3"/>
    <dgm:cxn modelId="{1853F06B-F9CD-4B78-9FAB-FF3F768093B8}" srcId="{E6CE7B7C-E431-4615-9022-C1866641BCCF}" destId="{D06E85BD-1007-4CB0-8017-4245289F3C9B}" srcOrd="0" destOrd="0" parTransId="{DB75DF80-A835-4BFE-8297-DC5CE5360828}" sibTransId="{D9594C90-B617-475D-982F-CCE0C264D57E}"/>
    <dgm:cxn modelId="{A9D9CF50-42F2-42C0-A941-6174A7460188}" srcId="{FF1BCEE0-422F-4285-81E7-B83E3CFC67EE}" destId="{DB3B285E-591A-4A5D-AE4D-9DDBB1EFF945}" srcOrd="1" destOrd="0" parTransId="{B55ABF7D-C8CC-46B4-A04B-09B84D5372BA}" sibTransId="{A7233072-ED36-4A93-97D5-0EE746418D45}"/>
    <dgm:cxn modelId="{7FD26055-A0AB-43B0-BB12-707D95D04642}" type="presOf" srcId="{6BC89CAF-7997-4D74-AD68-E3FAE9F601BE}" destId="{FE4B60C8-3139-473E-82ED-C0DC4C588B04}" srcOrd="0" destOrd="0" presId="urn:microsoft.com/office/officeart/2005/8/layout/process3"/>
    <dgm:cxn modelId="{7C305080-B102-41E2-9E49-2DB17602A2F9}" srcId="{E6CE7B7C-E431-4615-9022-C1866641BCCF}" destId="{6068BCC1-4934-4725-A608-38938F3321BF}" srcOrd="1" destOrd="0" parTransId="{AA05EA82-26D1-490F-AE64-7C3962D16670}" sibTransId="{BDAB8456-E71D-40C9-BB72-A368753D3304}"/>
    <dgm:cxn modelId="{2383E185-D0B6-4FDD-9ABE-7804ECDF39EE}" type="presOf" srcId="{FF1BCEE0-422F-4285-81E7-B83E3CFC67EE}" destId="{E6C7B5FD-1FB0-4B08-A163-2CFAAEB9CDE8}" srcOrd="1" destOrd="0" presId="urn:microsoft.com/office/officeart/2005/8/layout/process3"/>
    <dgm:cxn modelId="{1882308E-5D9A-4A58-95CD-F972E0250CF0}" srcId="{5429FD7E-CDE8-484E-B3D9-B2E384244002}" destId="{C9A07587-3CFC-4EB4-BC8F-48B4ED4386E8}" srcOrd="0" destOrd="0" parTransId="{49C61183-F1D4-4D5B-A010-374F78186FFE}" sibTransId="{6BC89CAF-7997-4D74-AD68-E3FAE9F601BE}"/>
    <dgm:cxn modelId="{18DD44A1-5919-45FB-830B-BB99C70CB0DC}" type="presOf" srcId="{FF1BCEE0-422F-4285-81E7-B83E3CFC67EE}" destId="{5D53CAF3-02A4-495F-BBED-CDE4C1CA318A}" srcOrd="0" destOrd="0" presId="urn:microsoft.com/office/officeart/2005/8/layout/process3"/>
    <dgm:cxn modelId="{EDA011A8-1BE7-4236-9C43-39D33798EE16}" type="presOf" srcId="{AA008AF3-7D35-4F6F-9410-8C4F8EFBC6DB}" destId="{5041BAC0-90B2-42DE-B848-91AA5F755F58}" srcOrd="0" destOrd="0" presId="urn:microsoft.com/office/officeart/2005/8/layout/process3"/>
    <dgm:cxn modelId="{0B7505AB-85DD-40FF-9CEA-E5C9133DFB80}" type="presOf" srcId="{D06E85BD-1007-4CB0-8017-4245289F3C9B}" destId="{3F8AEEA8-DCFC-45E6-8542-7658617F45E0}" srcOrd="0" destOrd="0" presId="urn:microsoft.com/office/officeart/2005/8/layout/process3"/>
    <dgm:cxn modelId="{3D76E8AF-AF08-4579-93EA-05835CA5D7C3}" srcId="{C9A07587-3CFC-4EB4-BC8F-48B4ED4386E8}" destId="{35880007-5966-41F5-83C2-9BC4A456BE5B}" srcOrd="0" destOrd="0" parTransId="{4DC78816-7C53-4D41-8ABF-8AA5A5182814}" sibTransId="{CB5D2A0A-08D0-470F-9BDE-664B07223AFA}"/>
    <dgm:cxn modelId="{F9519CB0-08DF-48C1-8E0C-3B3BBDECD512}" type="presOf" srcId="{E6CE7B7C-E431-4615-9022-C1866641BCCF}" destId="{AE2FEB36-F0E6-4E90-B972-03C1AB1AB20F}" srcOrd="0" destOrd="0" presId="urn:microsoft.com/office/officeart/2005/8/layout/process3"/>
    <dgm:cxn modelId="{CA5750CA-69F4-419B-973B-B1808B809C47}" type="presOf" srcId="{C9A07587-3CFC-4EB4-BC8F-48B4ED4386E8}" destId="{45C032FC-CBCE-449F-A146-019A843B3DB7}" srcOrd="1" destOrd="0" presId="urn:microsoft.com/office/officeart/2005/8/layout/process3"/>
    <dgm:cxn modelId="{CE1DB4DC-192F-442A-87F7-864D33D8F341}" type="presOf" srcId="{5429FD7E-CDE8-484E-B3D9-B2E384244002}" destId="{D96710EA-EA62-47F4-AAD4-9178CEE75B4C}" srcOrd="0" destOrd="0" presId="urn:microsoft.com/office/officeart/2005/8/layout/process3"/>
    <dgm:cxn modelId="{9359C4EC-C2C4-43A5-AB33-1D2C99135BBF}" type="presOf" srcId="{DB3B285E-591A-4A5D-AE4D-9DDBB1EFF945}" destId="{E8F8CB8C-2775-491D-822D-4C1AB60E5943}" srcOrd="0" destOrd="1" presId="urn:microsoft.com/office/officeart/2005/8/layout/process3"/>
    <dgm:cxn modelId="{1718ACED-2377-4997-8F26-FA959B013206}" type="presOf" srcId="{AA008AF3-7D35-4F6F-9410-8C4F8EFBC6DB}" destId="{1E9935DF-5DD3-4D5C-8299-C4838C84373F}" srcOrd="1" destOrd="0" presId="urn:microsoft.com/office/officeart/2005/8/layout/process3"/>
    <dgm:cxn modelId="{D77668F4-C7F3-4497-ADC2-C261C600ACF3}" srcId="{FF1BCEE0-422F-4285-81E7-B83E3CFC67EE}" destId="{9F359470-A775-4CCC-B1EB-5784B95C3F58}" srcOrd="0" destOrd="0" parTransId="{91A51FA3-1E20-4A1E-BB66-8BEBE078563E}" sibTransId="{968C23BC-232A-412D-A295-94DD7494C6E2}"/>
    <dgm:cxn modelId="{373FD3F6-EE95-4AA7-8C43-FA6808F4E49A}" type="presOf" srcId="{6068BCC1-4934-4725-A608-38938F3321BF}" destId="{3F8AEEA8-DCFC-45E6-8542-7658617F45E0}" srcOrd="0" destOrd="1" presId="urn:microsoft.com/office/officeart/2005/8/layout/process3"/>
    <dgm:cxn modelId="{E20745F7-8B79-4706-97F1-13AAED209657}" srcId="{5429FD7E-CDE8-484E-B3D9-B2E384244002}" destId="{FF1BCEE0-422F-4285-81E7-B83E3CFC67EE}" srcOrd="1" destOrd="0" parTransId="{EC1BA47D-7B3D-402C-A076-BB3677999FD2}" sibTransId="{AA008AF3-7D35-4F6F-9410-8C4F8EFBC6DB}"/>
    <dgm:cxn modelId="{114727A8-524E-4C62-9FF7-21DC2547D007}" type="presParOf" srcId="{D96710EA-EA62-47F4-AAD4-9178CEE75B4C}" destId="{951EA432-728E-477C-A479-18967DBDCE74}" srcOrd="0" destOrd="0" presId="urn:microsoft.com/office/officeart/2005/8/layout/process3"/>
    <dgm:cxn modelId="{4A6698FB-7DEF-4EE9-9216-27C8BB0E9A1D}" type="presParOf" srcId="{951EA432-728E-477C-A479-18967DBDCE74}" destId="{A43AC552-B5AF-4EB7-8999-218E17F9692F}" srcOrd="0" destOrd="0" presId="urn:microsoft.com/office/officeart/2005/8/layout/process3"/>
    <dgm:cxn modelId="{4FC5C2EC-70A1-4F2A-B305-C744D50A5BB8}" type="presParOf" srcId="{951EA432-728E-477C-A479-18967DBDCE74}" destId="{45C032FC-CBCE-449F-A146-019A843B3DB7}" srcOrd="1" destOrd="0" presId="urn:microsoft.com/office/officeart/2005/8/layout/process3"/>
    <dgm:cxn modelId="{EB11B5E4-817E-4D35-9F6C-5910A3C0BB0F}" type="presParOf" srcId="{951EA432-728E-477C-A479-18967DBDCE74}" destId="{2397DE2E-CF2E-46D6-A5BB-04D4271469BC}" srcOrd="2" destOrd="0" presId="urn:microsoft.com/office/officeart/2005/8/layout/process3"/>
    <dgm:cxn modelId="{F012DEAF-E866-48E2-B6EC-3DBA0F0305B9}" type="presParOf" srcId="{D96710EA-EA62-47F4-AAD4-9178CEE75B4C}" destId="{FE4B60C8-3139-473E-82ED-C0DC4C588B04}" srcOrd="1" destOrd="0" presId="urn:microsoft.com/office/officeart/2005/8/layout/process3"/>
    <dgm:cxn modelId="{3A857CDE-9981-4FDF-B546-8876D80C879D}" type="presParOf" srcId="{FE4B60C8-3139-473E-82ED-C0DC4C588B04}" destId="{06F1D1A6-DB37-4FDC-868A-7C4914B674F0}" srcOrd="0" destOrd="0" presId="urn:microsoft.com/office/officeart/2005/8/layout/process3"/>
    <dgm:cxn modelId="{3C1C5D26-DCCB-4E28-8C9B-742D82A6FCAC}" type="presParOf" srcId="{D96710EA-EA62-47F4-AAD4-9178CEE75B4C}" destId="{5D1B86E8-001A-4FDC-ABF2-DEA3D8D79799}" srcOrd="2" destOrd="0" presId="urn:microsoft.com/office/officeart/2005/8/layout/process3"/>
    <dgm:cxn modelId="{FED1A72A-E353-4FA7-96D1-95C6AE566461}" type="presParOf" srcId="{5D1B86E8-001A-4FDC-ABF2-DEA3D8D79799}" destId="{5D53CAF3-02A4-495F-BBED-CDE4C1CA318A}" srcOrd="0" destOrd="0" presId="urn:microsoft.com/office/officeart/2005/8/layout/process3"/>
    <dgm:cxn modelId="{4AD8BB67-89B9-4873-9FAE-B56D1686C5C1}" type="presParOf" srcId="{5D1B86E8-001A-4FDC-ABF2-DEA3D8D79799}" destId="{E6C7B5FD-1FB0-4B08-A163-2CFAAEB9CDE8}" srcOrd="1" destOrd="0" presId="urn:microsoft.com/office/officeart/2005/8/layout/process3"/>
    <dgm:cxn modelId="{A1E16D02-32BD-411B-A683-29A9B8047E3A}" type="presParOf" srcId="{5D1B86E8-001A-4FDC-ABF2-DEA3D8D79799}" destId="{E8F8CB8C-2775-491D-822D-4C1AB60E5943}" srcOrd="2" destOrd="0" presId="urn:microsoft.com/office/officeart/2005/8/layout/process3"/>
    <dgm:cxn modelId="{B666CAEC-542F-4FE6-BAAB-1EB928D256FC}" type="presParOf" srcId="{D96710EA-EA62-47F4-AAD4-9178CEE75B4C}" destId="{5041BAC0-90B2-42DE-B848-91AA5F755F58}" srcOrd="3" destOrd="0" presId="urn:microsoft.com/office/officeart/2005/8/layout/process3"/>
    <dgm:cxn modelId="{DE9ACA07-5215-4C22-A83A-308EBEA116C5}" type="presParOf" srcId="{5041BAC0-90B2-42DE-B848-91AA5F755F58}" destId="{1E9935DF-5DD3-4D5C-8299-C4838C84373F}" srcOrd="0" destOrd="0" presId="urn:microsoft.com/office/officeart/2005/8/layout/process3"/>
    <dgm:cxn modelId="{8D14E64C-AF2C-4167-AB0A-AC8AB1306BBD}" type="presParOf" srcId="{D96710EA-EA62-47F4-AAD4-9178CEE75B4C}" destId="{06335B6A-D3EF-4411-950D-1DB5F88474BF}" srcOrd="4" destOrd="0" presId="urn:microsoft.com/office/officeart/2005/8/layout/process3"/>
    <dgm:cxn modelId="{8340AF34-DC40-428B-9FB1-63FCAF4D6142}" type="presParOf" srcId="{06335B6A-D3EF-4411-950D-1DB5F88474BF}" destId="{AE2FEB36-F0E6-4E90-B972-03C1AB1AB20F}" srcOrd="0" destOrd="0" presId="urn:microsoft.com/office/officeart/2005/8/layout/process3"/>
    <dgm:cxn modelId="{1A0E6DAF-C784-4707-AE14-D5CF210356FF}" type="presParOf" srcId="{06335B6A-D3EF-4411-950D-1DB5F88474BF}" destId="{9E6DEA67-7C1C-4753-8A54-CDAB385C68DD}" srcOrd="1" destOrd="0" presId="urn:microsoft.com/office/officeart/2005/8/layout/process3"/>
    <dgm:cxn modelId="{83F5E619-5347-4B1A-B95C-B27F3D79CCF0}" type="presParOf" srcId="{06335B6A-D3EF-4411-950D-1DB5F88474BF}" destId="{3F8AEEA8-DCFC-45E6-8542-7658617F45E0}" srcOrd="2" destOrd="0" presId="urn:microsoft.com/office/officeart/2005/8/layout/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53C674-C4C1-4EAB-88AF-313A829D468E}"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EBD8A8E4-043F-4EA6-B372-3492ABBFABA4}">
      <dgm:prSet phldrT="[Text]" phldr="0" custT="1"/>
      <dgm:spPr/>
      <dgm:t>
        <a:bodyPr/>
        <a:lstStyle/>
        <a:p>
          <a:r>
            <a:rPr lang="en-US" sz="1200" b="1" dirty="0"/>
            <a:t>Eligible Vehicle Expenses</a:t>
          </a:r>
        </a:p>
      </dgm:t>
    </dgm:pt>
    <dgm:pt modelId="{B1C20FF9-967A-41D1-9B0B-B81825F2AF82}" type="parTrans" cxnId="{4FF900AF-09B3-4D2C-B076-40D834AD9F03}">
      <dgm:prSet/>
      <dgm:spPr/>
      <dgm:t>
        <a:bodyPr/>
        <a:lstStyle/>
        <a:p>
          <a:endParaRPr lang="en-US" sz="2800" b="1"/>
        </a:p>
      </dgm:t>
    </dgm:pt>
    <dgm:pt modelId="{92F20CE8-A51E-47D7-845D-8A89E0AA63DF}" type="sibTrans" cxnId="{4FF900AF-09B3-4D2C-B076-40D834AD9F03}">
      <dgm:prSet/>
      <dgm:spPr/>
      <dgm:t>
        <a:bodyPr/>
        <a:lstStyle/>
        <a:p>
          <a:endParaRPr lang="en-US" sz="2800" b="1"/>
        </a:p>
      </dgm:t>
    </dgm:pt>
    <dgm:pt modelId="{40E9A240-70CB-4B67-ADCE-CDC559D78B93}">
      <dgm:prSet phldrT="[Text]" phldr="0" custT="1"/>
      <dgm:spPr/>
      <dgm:t>
        <a:bodyPr/>
        <a:lstStyle/>
        <a:p>
          <a:r>
            <a:rPr lang="en-US" sz="1200" b="1" dirty="0"/>
            <a:t>Purchase of accessible vans and buses </a:t>
          </a:r>
        </a:p>
      </dgm:t>
    </dgm:pt>
    <dgm:pt modelId="{9045EEC3-A142-48FD-8B30-D7C20D39D728}" type="parTrans" cxnId="{4570AEDB-8B8A-4735-A92F-FD16CED936A4}">
      <dgm:prSet/>
      <dgm:spPr/>
      <dgm:t>
        <a:bodyPr/>
        <a:lstStyle/>
        <a:p>
          <a:endParaRPr lang="en-US" sz="2800" b="1"/>
        </a:p>
      </dgm:t>
    </dgm:pt>
    <dgm:pt modelId="{1798780F-3A38-4502-A8C1-5E02E1B62556}" type="sibTrans" cxnId="{4570AEDB-8B8A-4735-A92F-FD16CED936A4}">
      <dgm:prSet/>
      <dgm:spPr/>
      <dgm:t>
        <a:bodyPr/>
        <a:lstStyle/>
        <a:p>
          <a:endParaRPr lang="en-US" sz="2800" b="1"/>
        </a:p>
      </dgm:t>
    </dgm:pt>
    <dgm:pt modelId="{AA42C684-9640-4A87-A9E3-0F2A43E08CB4}">
      <dgm:prSet phldrT="[Text]" phldr="0" custT="1"/>
      <dgm:spPr/>
      <dgm:t>
        <a:bodyPr/>
        <a:lstStyle/>
        <a:p>
          <a:r>
            <a:rPr lang="en-US" sz="1200" b="1" dirty="0"/>
            <a:t>Vehicle replacement, rehabilitation, and preventive maintenance</a:t>
          </a:r>
        </a:p>
      </dgm:t>
    </dgm:pt>
    <dgm:pt modelId="{525BE74D-264B-489E-A9CE-6A6FCE123455}" type="parTrans" cxnId="{A40E94CD-A464-496A-8BC1-4621A415580B}">
      <dgm:prSet/>
      <dgm:spPr/>
      <dgm:t>
        <a:bodyPr/>
        <a:lstStyle/>
        <a:p>
          <a:endParaRPr lang="en-US" sz="2800" b="1"/>
        </a:p>
      </dgm:t>
    </dgm:pt>
    <dgm:pt modelId="{2FB9CE52-FD1F-40C8-B8D5-49F81C069573}" type="sibTrans" cxnId="{A40E94CD-A464-496A-8BC1-4621A415580B}">
      <dgm:prSet/>
      <dgm:spPr/>
      <dgm:t>
        <a:bodyPr/>
        <a:lstStyle/>
        <a:p>
          <a:endParaRPr lang="en-US" sz="2800" b="1"/>
        </a:p>
      </dgm:t>
    </dgm:pt>
    <dgm:pt modelId="{89769B6A-4530-486E-A6F3-73DCEBE01EF3}">
      <dgm:prSet phldrT="[Text]" phldr="0" custT="1"/>
      <dgm:spPr/>
      <dgm:t>
        <a:bodyPr/>
        <a:lstStyle/>
        <a:p>
          <a:r>
            <a:rPr lang="en-US" sz="1200" b="1" dirty="0"/>
            <a:t>Wheelchair lifts, ramps and securement equipment</a:t>
          </a:r>
        </a:p>
      </dgm:t>
    </dgm:pt>
    <dgm:pt modelId="{C7216220-AC6C-4D68-BF09-AA167213F4F9}" type="parTrans" cxnId="{7F446A93-9600-41AA-8EAA-4F5ECA01FCEE}">
      <dgm:prSet/>
      <dgm:spPr/>
      <dgm:t>
        <a:bodyPr/>
        <a:lstStyle/>
        <a:p>
          <a:endParaRPr lang="en-US" sz="2800" b="1"/>
        </a:p>
      </dgm:t>
    </dgm:pt>
    <dgm:pt modelId="{4CFD3D96-7270-43A1-9104-7041F53D4EA0}" type="sibTrans" cxnId="{7F446A93-9600-41AA-8EAA-4F5ECA01FCEE}">
      <dgm:prSet/>
      <dgm:spPr/>
      <dgm:t>
        <a:bodyPr/>
        <a:lstStyle/>
        <a:p>
          <a:endParaRPr lang="en-US" sz="2800" b="1"/>
        </a:p>
      </dgm:t>
    </dgm:pt>
    <dgm:pt modelId="{8BFAB27F-E270-43C4-A22C-F3F599DCAEBA}">
      <dgm:prSet phldrT="[Text]" phldr="0" custT="1"/>
      <dgm:spPr/>
      <dgm:t>
        <a:bodyPr/>
        <a:lstStyle/>
        <a:p>
          <a:r>
            <a:rPr lang="en-US" sz="1200" b="1" dirty="0"/>
            <a:t>Radios and communication systems</a:t>
          </a:r>
        </a:p>
      </dgm:t>
    </dgm:pt>
    <dgm:pt modelId="{440313CE-3FC4-4A03-8E51-FBE08BA8D9A5}" type="parTrans" cxnId="{C5C30A7A-BC89-43EB-A4A5-A44D4F7C616B}">
      <dgm:prSet/>
      <dgm:spPr/>
      <dgm:t>
        <a:bodyPr/>
        <a:lstStyle/>
        <a:p>
          <a:endParaRPr lang="en-US" sz="2800" b="1"/>
        </a:p>
      </dgm:t>
    </dgm:pt>
    <dgm:pt modelId="{DA991877-4C0B-4976-B768-58E4BF240495}" type="sibTrans" cxnId="{C5C30A7A-BC89-43EB-A4A5-A44D4F7C616B}">
      <dgm:prSet/>
      <dgm:spPr/>
      <dgm:t>
        <a:bodyPr/>
        <a:lstStyle/>
        <a:p>
          <a:endParaRPr lang="en-US" sz="2800" b="1"/>
        </a:p>
      </dgm:t>
    </dgm:pt>
    <dgm:pt modelId="{D8AFADEB-9A3F-438E-83AC-885E34AB2865}">
      <dgm:prSet phldrT="[Text]" phldr="0" custT="1"/>
      <dgm:spPr/>
      <dgm:t>
        <a:bodyPr/>
        <a:lstStyle/>
        <a:p>
          <a:r>
            <a:rPr lang="en-US" sz="1200" b="1" dirty="0"/>
            <a:t>Support Equipment &amp; Technology</a:t>
          </a:r>
        </a:p>
      </dgm:t>
    </dgm:pt>
    <dgm:pt modelId="{7C63D2FA-48AB-4EFB-8A1F-A3B92228465C}" type="parTrans" cxnId="{7C9FBF2B-39E7-4AB3-A0B9-1205BD87D074}">
      <dgm:prSet/>
      <dgm:spPr/>
      <dgm:t>
        <a:bodyPr/>
        <a:lstStyle/>
        <a:p>
          <a:endParaRPr lang="en-US" sz="2800" b="1"/>
        </a:p>
      </dgm:t>
    </dgm:pt>
    <dgm:pt modelId="{084A6E9B-9830-415B-8575-9409ADE74D9E}" type="sibTrans" cxnId="{7C9FBF2B-39E7-4AB3-A0B9-1205BD87D074}">
      <dgm:prSet/>
      <dgm:spPr/>
      <dgm:t>
        <a:bodyPr/>
        <a:lstStyle/>
        <a:p>
          <a:endParaRPr lang="en-US" sz="2800" b="1"/>
        </a:p>
      </dgm:t>
    </dgm:pt>
    <dgm:pt modelId="{1EE9DA60-F921-4D00-862E-182A5B20A091}">
      <dgm:prSet phldrT="[Text]" phldr="0" custT="1"/>
      <dgm:spPr/>
      <dgm:t>
        <a:bodyPr/>
        <a:lstStyle/>
        <a:p>
          <a:r>
            <a:rPr lang="en-US" sz="1200" b="1" dirty="0"/>
            <a:t>Dispatch systems</a:t>
          </a:r>
        </a:p>
      </dgm:t>
    </dgm:pt>
    <dgm:pt modelId="{5568DFD8-4DFE-4C00-A673-F8C232E0C6EB}" type="parTrans" cxnId="{BBDAF865-4DA7-47FC-B6EE-6C49E2E3D4FA}">
      <dgm:prSet/>
      <dgm:spPr/>
      <dgm:t>
        <a:bodyPr/>
        <a:lstStyle/>
        <a:p>
          <a:endParaRPr lang="en-US" sz="2800" b="1"/>
        </a:p>
      </dgm:t>
    </dgm:pt>
    <dgm:pt modelId="{102A51EB-4CD8-4226-B714-AD0DAD9D7E87}" type="sibTrans" cxnId="{BBDAF865-4DA7-47FC-B6EE-6C49E2E3D4FA}">
      <dgm:prSet/>
      <dgm:spPr/>
      <dgm:t>
        <a:bodyPr/>
        <a:lstStyle/>
        <a:p>
          <a:endParaRPr lang="en-US" sz="2800" b="1"/>
        </a:p>
      </dgm:t>
    </dgm:pt>
    <dgm:pt modelId="{8A7CB531-86BF-44F8-9A92-B92922709267}">
      <dgm:prSet phldrT="[Text]" phldr="0" custT="1"/>
      <dgm:spPr/>
      <dgm:t>
        <a:bodyPr/>
        <a:lstStyle/>
        <a:p>
          <a:r>
            <a:rPr lang="en-US" sz="1200" b="1" dirty="0"/>
            <a:t>Scheduling software and hardware</a:t>
          </a:r>
        </a:p>
      </dgm:t>
    </dgm:pt>
    <dgm:pt modelId="{B5221816-77C0-4FA8-A75F-54707E174729}" type="parTrans" cxnId="{D1395820-57A1-428E-9509-C24916CABDFE}">
      <dgm:prSet/>
      <dgm:spPr/>
      <dgm:t>
        <a:bodyPr/>
        <a:lstStyle/>
        <a:p>
          <a:endParaRPr lang="en-US" sz="2800" b="1"/>
        </a:p>
      </dgm:t>
    </dgm:pt>
    <dgm:pt modelId="{42CBD841-3C04-441F-BEAF-DFD8D4F210AF}" type="sibTrans" cxnId="{D1395820-57A1-428E-9509-C24916CABDFE}">
      <dgm:prSet/>
      <dgm:spPr/>
      <dgm:t>
        <a:bodyPr/>
        <a:lstStyle/>
        <a:p>
          <a:endParaRPr lang="en-US" sz="2800" b="1"/>
        </a:p>
      </dgm:t>
    </dgm:pt>
    <dgm:pt modelId="{8828C99A-FA06-4460-B268-7DE911418C1F}">
      <dgm:prSet phldrT="[Text]" phldr="0" custT="1"/>
      <dgm:spPr/>
      <dgm:t>
        <a:bodyPr/>
        <a:lstStyle/>
        <a:p>
          <a:r>
            <a:rPr lang="en-US" sz="1200" b="1" dirty="0"/>
            <a:t>Extended vehicle warranties</a:t>
          </a:r>
        </a:p>
      </dgm:t>
    </dgm:pt>
    <dgm:pt modelId="{C9DC9124-8228-4FEB-ABC1-62C9C85B13A1}" type="parTrans" cxnId="{B702B902-2BEC-4866-93F7-3BAEEDD62D43}">
      <dgm:prSet/>
      <dgm:spPr/>
      <dgm:t>
        <a:bodyPr/>
        <a:lstStyle/>
        <a:p>
          <a:endParaRPr lang="en-US" sz="2800" b="1"/>
        </a:p>
      </dgm:t>
    </dgm:pt>
    <dgm:pt modelId="{81E78C66-E14B-4151-9231-BF6C3962CD21}" type="sibTrans" cxnId="{B702B902-2BEC-4866-93F7-3BAEEDD62D43}">
      <dgm:prSet/>
      <dgm:spPr/>
      <dgm:t>
        <a:bodyPr/>
        <a:lstStyle/>
        <a:p>
          <a:endParaRPr lang="en-US" sz="2800" b="1"/>
        </a:p>
      </dgm:t>
    </dgm:pt>
    <dgm:pt modelId="{3934D244-ACDD-4540-8302-1ECEB1B09FE7}">
      <dgm:prSet phldrT="[Text]" phldr="0" custT="1"/>
      <dgm:spPr/>
      <dgm:t>
        <a:bodyPr/>
        <a:lstStyle/>
        <a:p>
          <a:r>
            <a:rPr lang="en-US" sz="1200" b="1"/>
            <a:t>Mobility Management</a:t>
          </a:r>
          <a:endParaRPr lang="en-US" sz="1200" b="1" dirty="0"/>
        </a:p>
      </dgm:t>
    </dgm:pt>
    <dgm:pt modelId="{B18E33A9-731D-4ABE-BA3E-1F1E30423C29}" type="parTrans" cxnId="{EDB11495-24DB-4A04-9204-22DDB91DF470}">
      <dgm:prSet/>
      <dgm:spPr/>
      <dgm:t>
        <a:bodyPr/>
        <a:lstStyle/>
        <a:p>
          <a:endParaRPr lang="en-US" sz="2800" b="1"/>
        </a:p>
      </dgm:t>
    </dgm:pt>
    <dgm:pt modelId="{C2070D4F-6670-4FA2-BB95-17425C038CEA}" type="sibTrans" cxnId="{EDB11495-24DB-4A04-9204-22DDB91DF470}">
      <dgm:prSet/>
      <dgm:spPr/>
      <dgm:t>
        <a:bodyPr/>
        <a:lstStyle/>
        <a:p>
          <a:endParaRPr lang="en-US" sz="2800" b="1"/>
        </a:p>
      </dgm:t>
    </dgm:pt>
    <dgm:pt modelId="{15385CCE-EFDA-4A2C-BF78-0D40A9ED90DF}">
      <dgm:prSet phldrT="[Text]" phldr="0" custT="1"/>
      <dgm:spPr/>
      <dgm:t>
        <a:bodyPr/>
        <a:lstStyle/>
        <a:p>
          <a:r>
            <a:rPr lang="en-US" sz="1200" b="1" dirty="0"/>
            <a:t>Coordination between transportation providers</a:t>
          </a:r>
        </a:p>
      </dgm:t>
    </dgm:pt>
    <dgm:pt modelId="{23DD9C64-2213-4116-B5AB-892C6ECCB4C7}" type="parTrans" cxnId="{C11A1A42-52DB-4976-BB0C-A01A1D8C6654}">
      <dgm:prSet/>
      <dgm:spPr/>
      <dgm:t>
        <a:bodyPr/>
        <a:lstStyle/>
        <a:p>
          <a:endParaRPr lang="en-US" sz="2800" b="1"/>
        </a:p>
      </dgm:t>
    </dgm:pt>
    <dgm:pt modelId="{15ADD11F-BA28-440E-9651-3D5AC6CED41B}" type="sibTrans" cxnId="{C11A1A42-52DB-4976-BB0C-A01A1D8C6654}">
      <dgm:prSet/>
      <dgm:spPr/>
      <dgm:t>
        <a:bodyPr/>
        <a:lstStyle/>
        <a:p>
          <a:endParaRPr lang="en-US" sz="2800" b="1"/>
        </a:p>
      </dgm:t>
    </dgm:pt>
    <dgm:pt modelId="{9C9F7368-53D1-490F-B9C8-63A5CFD71976}">
      <dgm:prSet phldrT="[Text]" phldr="0" custT="1"/>
      <dgm:spPr/>
      <dgm:t>
        <a:bodyPr/>
        <a:lstStyle/>
        <a:p>
          <a:r>
            <a:rPr lang="en-US" sz="1200" b="1"/>
            <a:t>One-call centers, travel training and service coordination</a:t>
          </a:r>
          <a:endParaRPr lang="en-US" sz="1200" b="1" dirty="0"/>
        </a:p>
      </dgm:t>
    </dgm:pt>
    <dgm:pt modelId="{C3A5DD15-9890-4A48-868E-331CE8F362EB}" type="parTrans" cxnId="{61ACAB52-5EAA-4914-A769-FED33A760834}">
      <dgm:prSet/>
      <dgm:spPr/>
      <dgm:t>
        <a:bodyPr/>
        <a:lstStyle/>
        <a:p>
          <a:endParaRPr lang="en-US" sz="2800" b="1"/>
        </a:p>
      </dgm:t>
    </dgm:pt>
    <dgm:pt modelId="{DD6368D6-9838-4CEA-B984-497343146171}" type="sibTrans" cxnId="{61ACAB52-5EAA-4914-A769-FED33A760834}">
      <dgm:prSet/>
      <dgm:spPr/>
      <dgm:t>
        <a:bodyPr/>
        <a:lstStyle/>
        <a:p>
          <a:endParaRPr lang="en-US" sz="2800" b="1"/>
        </a:p>
      </dgm:t>
    </dgm:pt>
    <dgm:pt modelId="{1955981F-8750-4501-9CF5-0E5AFB2B9299}">
      <dgm:prSet phldrT="[Text]" phldr="0" custT="1"/>
      <dgm:spPr/>
      <dgm:t>
        <a:bodyPr/>
        <a:lstStyle/>
        <a:p>
          <a:r>
            <a:rPr lang="en-US" sz="1200" b="1"/>
            <a:t>ADA Paratransit Support</a:t>
          </a:r>
          <a:endParaRPr lang="en-US" sz="1200" b="1" dirty="0"/>
        </a:p>
      </dgm:t>
    </dgm:pt>
    <dgm:pt modelId="{AFE75FB6-7457-43E7-BFB1-1F9D48DD5080}" type="parTrans" cxnId="{7056E5E5-7C43-4D7F-9973-A9BF1F9B3067}">
      <dgm:prSet/>
      <dgm:spPr/>
      <dgm:t>
        <a:bodyPr/>
        <a:lstStyle/>
        <a:p>
          <a:endParaRPr lang="en-US" sz="2800" b="1"/>
        </a:p>
      </dgm:t>
    </dgm:pt>
    <dgm:pt modelId="{9E1DC159-F12C-4989-9DC1-6F78CB499535}" type="sibTrans" cxnId="{7056E5E5-7C43-4D7F-9973-A9BF1F9B3067}">
      <dgm:prSet/>
      <dgm:spPr/>
      <dgm:t>
        <a:bodyPr/>
        <a:lstStyle/>
        <a:p>
          <a:endParaRPr lang="en-US" sz="2800" b="1"/>
        </a:p>
      </dgm:t>
    </dgm:pt>
    <dgm:pt modelId="{D004F379-9CAA-4062-8D11-940814DF8340}">
      <dgm:prSet phldrT="[Text]" phldr="0" custT="1"/>
      <dgm:spPr/>
      <dgm:t>
        <a:bodyPr/>
        <a:lstStyle/>
        <a:p>
          <a:r>
            <a:rPr lang="en-US" sz="1200" b="1" dirty="0"/>
            <a:t>Vehicles and capital equipment supporting ADA complementary paratransit services</a:t>
          </a:r>
        </a:p>
      </dgm:t>
    </dgm:pt>
    <dgm:pt modelId="{B8041FC2-4B65-485E-98DD-A024C3191910}" type="parTrans" cxnId="{38158C18-9936-433B-BD76-B6E4EFB9BB83}">
      <dgm:prSet/>
      <dgm:spPr/>
      <dgm:t>
        <a:bodyPr/>
        <a:lstStyle/>
        <a:p>
          <a:endParaRPr lang="en-US" sz="2800" b="1"/>
        </a:p>
      </dgm:t>
    </dgm:pt>
    <dgm:pt modelId="{D6FC0485-A5A6-4E0B-A011-677A8DD28249}" type="sibTrans" cxnId="{38158C18-9936-433B-BD76-B6E4EFB9BB83}">
      <dgm:prSet/>
      <dgm:spPr/>
      <dgm:t>
        <a:bodyPr/>
        <a:lstStyle/>
        <a:p>
          <a:endParaRPr lang="en-US" sz="2800" b="1"/>
        </a:p>
      </dgm:t>
    </dgm:pt>
    <dgm:pt modelId="{3B93B0BA-D258-4714-84A1-5BC5853612BC}" type="pres">
      <dgm:prSet presAssocID="{2053C674-C4C1-4EAB-88AF-313A829D468E}" presName="linear" presStyleCnt="0">
        <dgm:presLayoutVars>
          <dgm:dir/>
          <dgm:animLvl val="lvl"/>
          <dgm:resizeHandles val="exact"/>
        </dgm:presLayoutVars>
      </dgm:prSet>
      <dgm:spPr/>
    </dgm:pt>
    <dgm:pt modelId="{FCD06505-FFE3-465B-B852-BE8B85B8E2AD}" type="pres">
      <dgm:prSet presAssocID="{EBD8A8E4-043F-4EA6-B372-3492ABBFABA4}" presName="parentLin" presStyleCnt="0"/>
      <dgm:spPr/>
    </dgm:pt>
    <dgm:pt modelId="{4ABD57DE-243E-4F07-B1FD-D2660451808D}" type="pres">
      <dgm:prSet presAssocID="{EBD8A8E4-043F-4EA6-B372-3492ABBFABA4}" presName="parentLeftMargin" presStyleLbl="node1" presStyleIdx="0" presStyleCnt="4"/>
      <dgm:spPr/>
    </dgm:pt>
    <dgm:pt modelId="{8D508E4F-CF5E-48D7-9249-7BD5D70EEEBA}" type="pres">
      <dgm:prSet presAssocID="{EBD8A8E4-043F-4EA6-B372-3492ABBFABA4}" presName="parentText" presStyleLbl="node1" presStyleIdx="0" presStyleCnt="4">
        <dgm:presLayoutVars>
          <dgm:chMax val="0"/>
          <dgm:bulletEnabled val="1"/>
        </dgm:presLayoutVars>
      </dgm:prSet>
      <dgm:spPr/>
    </dgm:pt>
    <dgm:pt modelId="{975EA34B-CB25-4FB4-A6E8-29B81E180466}" type="pres">
      <dgm:prSet presAssocID="{EBD8A8E4-043F-4EA6-B372-3492ABBFABA4}" presName="negativeSpace" presStyleCnt="0"/>
      <dgm:spPr/>
    </dgm:pt>
    <dgm:pt modelId="{FA84BAE7-0982-49A8-9EF7-B685B964034A}" type="pres">
      <dgm:prSet presAssocID="{EBD8A8E4-043F-4EA6-B372-3492ABBFABA4}" presName="childText" presStyleLbl="conFgAcc1" presStyleIdx="0" presStyleCnt="4">
        <dgm:presLayoutVars>
          <dgm:bulletEnabled val="1"/>
        </dgm:presLayoutVars>
      </dgm:prSet>
      <dgm:spPr/>
    </dgm:pt>
    <dgm:pt modelId="{9C1F4B19-A1ED-4A0C-85C2-43FECC59F1BB}" type="pres">
      <dgm:prSet presAssocID="{92F20CE8-A51E-47D7-845D-8A89E0AA63DF}" presName="spaceBetweenRectangles" presStyleCnt="0"/>
      <dgm:spPr/>
    </dgm:pt>
    <dgm:pt modelId="{B5555C2C-005A-4A89-9354-26C30B218B96}" type="pres">
      <dgm:prSet presAssocID="{D8AFADEB-9A3F-438E-83AC-885E34AB2865}" presName="parentLin" presStyleCnt="0"/>
      <dgm:spPr/>
    </dgm:pt>
    <dgm:pt modelId="{3CB51EFA-9107-4326-BFA7-04B0D35BBDDF}" type="pres">
      <dgm:prSet presAssocID="{D8AFADEB-9A3F-438E-83AC-885E34AB2865}" presName="parentLeftMargin" presStyleLbl="node1" presStyleIdx="0" presStyleCnt="4"/>
      <dgm:spPr/>
    </dgm:pt>
    <dgm:pt modelId="{0E17AD63-0978-4D7B-85FC-F4DF0421E3DE}" type="pres">
      <dgm:prSet presAssocID="{D8AFADEB-9A3F-438E-83AC-885E34AB2865}" presName="parentText" presStyleLbl="node1" presStyleIdx="1" presStyleCnt="4">
        <dgm:presLayoutVars>
          <dgm:chMax val="0"/>
          <dgm:bulletEnabled val="1"/>
        </dgm:presLayoutVars>
      </dgm:prSet>
      <dgm:spPr/>
    </dgm:pt>
    <dgm:pt modelId="{0CB137A9-FB9B-4D74-B14E-2367E374BA6E}" type="pres">
      <dgm:prSet presAssocID="{D8AFADEB-9A3F-438E-83AC-885E34AB2865}" presName="negativeSpace" presStyleCnt="0"/>
      <dgm:spPr/>
    </dgm:pt>
    <dgm:pt modelId="{33A25E33-0433-4BB4-9E9B-0E71EAF33E33}" type="pres">
      <dgm:prSet presAssocID="{D8AFADEB-9A3F-438E-83AC-885E34AB2865}" presName="childText" presStyleLbl="conFgAcc1" presStyleIdx="1" presStyleCnt="4">
        <dgm:presLayoutVars>
          <dgm:bulletEnabled val="1"/>
        </dgm:presLayoutVars>
      </dgm:prSet>
      <dgm:spPr/>
    </dgm:pt>
    <dgm:pt modelId="{9F48B783-7763-4059-8534-7A375EDA27C2}" type="pres">
      <dgm:prSet presAssocID="{084A6E9B-9830-415B-8575-9409ADE74D9E}" presName="spaceBetweenRectangles" presStyleCnt="0"/>
      <dgm:spPr/>
    </dgm:pt>
    <dgm:pt modelId="{BFF9967D-DB76-4601-9A12-F47337261113}" type="pres">
      <dgm:prSet presAssocID="{3934D244-ACDD-4540-8302-1ECEB1B09FE7}" presName="parentLin" presStyleCnt="0"/>
      <dgm:spPr/>
    </dgm:pt>
    <dgm:pt modelId="{6FDA2E41-10B4-4399-83AF-B7C6F04B0689}" type="pres">
      <dgm:prSet presAssocID="{3934D244-ACDD-4540-8302-1ECEB1B09FE7}" presName="parentLeftMargin" presStyleLbl="node1" presStyleIdx="1" presStyleCnt="4"/>
      <dgm:spPr/>
    </dgm:pt>
    <dgm:pt modelId="{AE9DE414-7C4B-4EBF-BC8F-33488497DEFB}" type="pres">
      <dgm:prSet presAssocID="{3934D244-ACDD-4540-8302-1ECEB1B09FE7}" presName="parentText" presStyleLbl="node1" presStyleIdx="2" presStyleCnt="4">
        <dgm:presLayoutVars>
          <dgm:chMax val="0"/>
          <dgm:bulletEnabled val="1"/>
        </dgm:presLayoutVars>
      </dgm:prSet>
      <dgm:spPr/>
    </dgm:pt>
    <dgm:pt modelId="{C5B4BBBB-B6DD-40C8-94C9-D331087E3329}" type="pres">
      <dgm:prSet presAssocID="{3934D244-ACDD-4540-8302-1ECEB1B09FE7}" presName="negativeSpace" presStyleCnt="0"/>
      <dgm:spPr/>
    </dgm:pt>
    <dgm:pt modelId="{737D92F2-459C-4DC9-BF96-53B6A54467A4}" type="pres">
      <dgm:prSet presAssocID="{3934D244-ACDD-4540-8302-1ECEB1B09FE7}" presName="childText" presStyleLbl="conFgAcc1" presStyleIdx="2" presStyleCnt="4">
        <dgm:presLayoutVars>
          <dgm:bulletEnabled val="1"/>
        </dgm:presLayoutVars>
      </dgm:prSet>
      <dgm:spPr/>
    </dgm:pt>
    <dgm:pt modelId="{4F21C00C-F429-45D5-A2C2-D1B64CD98507}" type="pres">
      <dgm:prSet presAssocID="{C2070D4F-6670-4FA2-BB95-17425C038CEA}" presName="spaceBetweenRectangles" presStyleCnt="0"/>
      <dgm:spPr/>
    </dgm:pt>
    <dgm:pt modelId="{E18B9CA2-E9AF-41C2-8AE1-EE8F02706654}" type="pres">
      <dgm:prSet presAssocID="{1955981F-8750-4501-9CF5-0E5AFB2B9299}" presName="parentLin" presStyleCnt="0"/>
      <dgm:spPr/>
    </dgm:pt>
    <dgm:pt modelId="{209BE497-765C-40B9-B929-9444A63CD780}" type="pres">
      <dgm:prSet presAssocID="{1955981F-8750-4501-9CF5-0E5AFB2B9299}" presName="parentLeftMargin" presStyleLbl="node1" presStyleIdx="2" presStyleCnt="4"/>
      <dgm:spPr/>
    </dgm:pt>
    <dgm:pt modelId="{D84522F4-8B62-4956-8293-DE94F14491A6}" type="pres">
      <dgm:prSet presAssocID="{1955981F-8750-4501-9CF5-0E5AFB2B9299}" presName="parentText" presStyleLbl="node1" presStyleIdx="3" presStyleCnt="4">
        <dgm:presLayoutVars>
          <dgm:chMax val="0"/>
          <dgm:bulletEnabled val="1"/>
        </dgm:presLayoutVars>
      </dgm:prSet>
      <dgm:spPr/>
    </dgm:pt>
    <dgm:pt modelId="{E0303DF0-3D27-4EE1-AAEF-42737940B9F9}" type="pres">
      <dgm:prSet presAssocID="{1955981F-8750-4501-9CF5-0E5AFB2B9299}" presName="negativeSpace" presStyleCnt="0"/>
      <dgm:spPr/>
    </dgm:pt>
    <dgm:pt modelId="{BF8969DE-15A0-4B64-8EC4-BDE8BC96C2B7}" type="pres">
      <dgm:prSet presAssocID="{1955981F-8750-4501-9CF5-0E5AFB2B9299}" presName="childText" presStyleLbl="conFgAcc1" presStyleIdx="3" presStyleCnt="4">
        <dgm:presLayoutVars>
          <dgm:bulletEnabled val="1"/>
        </dgm:presLayoutVars>
      </dgm:prSet>
      <dgm:spPr/>
    </dgm:pt>
  </dgm:ptLst>
  <dgm:cxnLst>
    <dgm:cxn modelId="{B702B902-2BEC-4866-93F7-3BAEEDD62D43}" srcId="{D8AFADEB-9A3F-438E-83AC-885E34AB2865}" destId="{8828C99A-FA06-4460-B268-7DE911418C1F}" srcOrd="2" destOrd="0" parTransId="{C9DC9124-8228-4FEB-ABC1-62C9C85B13A1}" sibTransId="{81E78C66-E14B-4151-9231-BF6C3962CD21}"/>
    <dgm:cxn modelId="{AD2CF905-0A27-4D2E-92AC-1E4F4888AD0E}" type="presOf" srcId="{EBD8A8E4-043F-4EA6-B372-3492ABBFABA4}" destId="{4ABD57DE-243E-4F07-B1FD-D2660451808D}" srcOrd="0" destOrd="0" presId="urn:microsoft.com/office/officeart/2005/8/layout/list1"/>
    <dgm:cxn modelId="{0D90F70A-80CF-4F12-B93C-3F3E3E657143}" type="presOf" srcId="{8BFAB27F-E270-43C4-A22C-F3F599DCAEBA}" destId="{FA84BAE7-0982-49A8-9EF7-B685B964034A}" srcOrd="0" destOrd="3" presId="urn:microsoft.com/office/officeart/2005/8/layout/list1"/>
    <dgm:cxn modelId="{38158C18-9936-433B-BD76-B6E4EFB9BB83}" srcId="{1955981F-8750-4501-9CF5-0E5AFB2B9299}" destId="{D004F379-9CAA-4062-8D11-940814DF8340}" srcOrd="0" destOrd="0" parTransId="{B8041FC2-4B65-485E-98DD-A024C3191910}" sibTransId="{D6FC0485-A5A6-4E0B-A011-677A8DD28249}"/>
    <dgm:cxn modelId="{5D8FC31A-8F6D-4CAA-977A-5FF11B63173E}" type="presOf" srcId="{D004F379-9CAA-4062-8D11-940814DF8340}" destId="{BF8969DE-15A0-4B64-8EC4-BDE8BC96C2B7}" srcOrd="0" destOrd="0" presId="urn:microsoft.com/office/officeart/2005/8/layout/list1"/>
    <dgm:cxn modelId="{D1395820-57A1-428E-9509-C24916CABDFE}" srcId="{D8AFADEB-9A3F-438E-83AC-885E34AB2865}" destId="{8A7CB531-86BF-44F8-9A92-B92922709267}" srcOrd="1" destOrd="0" parTransId="{B5221816-77C0-4FA8-A75F-54707E174729}" sibTransId="{42CBD841-3C04-441F-BEAF-DFD8D4F210AF}"/>
    <dgm:cxn modelId="{7C9FBF2B-39E7-4AB3-A0B9-1205BD87D074}" srcId="{2053C674-C4C1-4EAB-88AF-313A829D468E}" destId="{D8AFADEB-9A3F-438E-83AC-885E34AB2865}" srcOrd="1" destOrd="0" parTransId="{7C63D2FA-48AB-4EFB-8A1F-A3B92228465C}" sibTransId="{084A6E9B-9830-415B-8575-9409ADE74D9E}"/>
    <dgm:cxn modelId="{49A6322E-A45B-4931-B2E4-EFB2BE3B64CB}" type="presOf" srcId="{15385CCE-EFDA-4A2C-BF78-0D40A9ED90DF}" destId="{737D92F2-459C-4DC9-BF96-53B6A54467A4}" srcOrd="0" destOrd="0" presId="urn:microsoft.com/office/officeart/2005/8/layout/list1"/>
    <dgm:cxn modelId="{254DE73A-4779-48B3-BC6B-34E348F97038}" type="presOf" srcId="{D8AFADEB-9A3F-438E-83AC-885E34AB2865}" destId="{0E17AD63-0978-4D7B-85FC-F4DF0421E3DE}" srcOrd="1" destOrd="0" presId="urn:microsoft.com/office/officeart/2005/8/layout/list1"/>
    <dgm:cxn modelId="{C11A1A42-52DB-4976-BB0C-A01A1D8C6654}" srcId="{3934D244-ACDD-4540-8302-1ECEB1B09FE7}" destId="{15385CCE-EFDA-4A2C-BF78-0D40A9ED90DF}" srcOrd="0" destOrd="0" parTransId="{23DD9C64-2213-4116-B5AB-892C6ECCB4C7}" sibTransId="{15ADD11F-BA28-440E-9651-3D5AC6CED41B}"/>
    <dgm:cxn modelId="{82159D43-46F7-49CC-BB59-6B0893AFA7C9}" type="presOf" srcId="{1EE9DA60-F921-4D00-862E-182A5B20A091}" destId="{33A25E33-0433-4BB4-9E9B-0E71EAF33E33}" srcOrd="0" destOrd="0" presId="urn:microsoft.com/office/officeart/2005/8/layout/list1"/>
    <dgm:cxn modelId="{98AA7A65-C356-4A69-814B-F36727A0ADA7}" type="presOf" srcId="{3934D244-ACDD-4540-8302-1ECEB1B09FE7}" destId="{AE9DE414-7C4B-4EBF-BC8F-33488497DEFB}" srcOrd="1" destOrd="0" presId="urn:microsoft.com/office/officeart/2005/8/layout/list1"/>
    <dgm:cxn modelId="{BBDAF865-4DA7-47FC-B6EE-6C49E2E3D4FA}" srcId="{D8AFADEB-9A3F-438E-83AC-885E34AB2865}" destId="{1EE9DA60-F921-4D00-862E-182A5B20A091}" srcOrd="0" destOrd="0" parTransId="{5568DFD8-4DFE-4C00-A673-F8C232E0C6EB}" sibTransId="{102A51EB-4CD8-4226-B714-AD0DAD9D7E87}"/>
    <dgm:cxn modelId="{F617B951-0DED-412E-ABB6-4F4BD723F5EE}" type="presOf" srcId="{3934D244-ACDD-4540-8302-1ECEB1B09FE7}" destId="{6FDA2E41-10B4-4399-83AF-B7C6F04B0689}" srcOrd="0" destOrd="0" presId="urn:microsoft.com/office/officeart/2005/8/layout/list1"/>
    <dgm:cxn modelId="{61ACAB52-5EAA-4914-A769-FED33A760834}" srcId="{3934D244-ACDD-4540-8302-1ECEB1B09FE7}" destId="{9C9F7368-53D1-490F-B9C8-63A5CFD71976}" srcOrd="1" destOrd="0" parTransId="{C3A5DD15-9890-4A48-868E-331CE8F362EB}" sibTransId="{DD6368D6-9838-4CEA-B984-497343146171}"/>
    <dgm:cxn modelId="{C5C30A7A-BC89-43EB-A4A5-A44D4F7C616B}" srcId="{EBD8A8E4-043F-4EA6-B372-3492ABBFABA4}" destId="{8BFAB27F-E270-43C4-A22C-F3F599DCAEBA}" srcOrd="3" destOrd="0" parTransId="{440313CE-3FC4-4A03-8E51-FBE08BA8D9A5}" sibTransId="{DA991877-4C0B-4976-B768-58E4BF240495}"/>
    <dgm:cxn modelId="{E98B9A7A-5519-4134-A576-05A0E858D7FF}" type="presOf" srcId="{EBD8A8E4-043F-4EA6-B372-3492ABBFABA4}" destId="{8D508E4F-CF5E-48D7-9249-7BD5D70EEEBA}" srcOrd="1" destOrd="0" presId="urn:microsoft.com/office/officeart/2005/8/layout/list1"/>
    <dgm:cxn modelId="{AD95BC5A-9A34-448A-B312-75DCD187E823}" type="presOf" srcId="{1955981F-8750-4501-9CF5-0E5AFB2B9299}" destId="{209BE497-765C-40B9-B929-9444A63CD780}" srcOrd="0" destOrd="0" presId="urn:microsoft.com/office/officeart/2005/8/layout/list1"/>
    <dgm:cxn modelId="{4EC1FB84-B126-463F-A2A7-A7D84699B91E}" type="presOf" srcId="{2053C674-C4C1-4EAB-88AF-313A829D468E}" destId="{3B93B0BA-D258-4714-84A1-5BC5853612BC}" srcOrd="0" destOrd="0" presId="urn:microsoft.com/office/officeart/2005/8/layout/list1"/>
    <dgm:cxn modelId="{8DC56B87-2169-4128-891B-01D3D130869B}" type="presOf" srcId="{89769B6A-4530-486E-A6F3-73DCEBE01EF3}" destId="{FA84BAE7-0982-49A8-9EF7-B685B964034A}" srcOrd="0" destOrd="2" presId="urn:microsoft.com/office/officeart/2005/8/layout/list1"/>
    <dgm:cxn modelId="{7F446A93-9600-41AA-8EAA-4F5ECA01FCEE}" srcId="{EBD8A8E4-043F-4EA6-B372-3492ABBFABA4}" destId="{89769B6A-4530-486E-A6F3-73DCEBE01EF3}" srcOrd="2" destOrd="0" parTransId="{C7216220-AC6C-4D68-BF09-AA167213F4F9}" sibTransId="{4CFD3D96-7270-43A1-9104-7041F53D4EA0}"/>
    <dgm:cxn modelId="{EDB11495-24DB-4A04-9204-22DDB91DF470}" srcId="{2053C674-C4C1-4EAB-88AF-313A829D468E}" destId="{3934D244-ACDD-4540-8302-1ECEB1B09FE7}" srcOrd="2" destOrd="0" parTransId="{B18E33A9-731D-4ABE-BA3E-1F1E30423C29}" sibTransId="{C2070D4F-6670-4FA2-BB95-17425C038CEA}"/>
    <dgm:cxn modelId="{8AAB2298-95A6-4456-B01B-80227BE6F7AA}" type="presOf" srcId="{8A7CB531-86BF-44F8-9A92-B92922709267}" destId="{33A25E33-0433-4BB4-9E9B-0E71EAF33E33}" srcOrd="0" destOrd="1" presId="urn:microsoft.com/office/officeart/2005/8/layout/list1"/>
    <dgm:cxn modelId="{4FF900AF-09B3-4D2C-B076-40D834AD9F03}" srcId="{2053C674-C4C1-4EAB-88AF-313A829D468E}" destId="{EBD8A8E4-043F-4EA6-B372-3492ABBFABA4}" srcOrd="0" destOrd="0" parTransId="{B1C20FF9-967A-41D1-9B0B-B81825F2AF82}" sibTransId="{92F20CE8-A51E-47D7-845D-8A89E0AA63DF}"/>
    <dgm:cxn modelId="{8823DABD-F94D-4132-B91F-2A4B0231D6B1}" type="presOf" srcId="{AA42C684-9640-4A87-A9E3-0F2A43E08CB4}" destId="{FA84BAE7-0982-49A8-9EF7-B685B964034A}" srcOrd="0" destOrd="1" presId="urn:microsoft.com/office/officeart/2005/8/layout/list1"/>
    <dgm:cxn modelId="{5A3E9AC6-9927-44AD-B594-BB484EF76251}" type="presOf" srcId="{40E9A240-70CB-4B67-ADCE-CDC559D78B93}" destId="{FA84BAE7-0982-49A8-9EF7-B685B964034A}" srcOrd="0" destOrd="0" presId="urn:microsoft.com/office/officeart/2005/8/layout/list1"/>
    <dgm:cxn modelId="{A40E94CD-A464-496A-8BC1-4621A415580B}" srcId="{EBD8A8E4-043F-4EA6-B372-3492ABBFABA4}" destId="{AA42C684-9640-4A87-A9E3-0F2A43E08CB4}" srcOrd="1" destOrd="0" parTransId="{525BE74D-264B-489E-A9CE-6A6FCE123455}" sibTransId="{2FB9CE52-FD1F-40C8-B8D5-49F81C069573}"/>
    <dgm:cxn modelId="{6267DFCE-C10A-4E30-B876-1234918BD7CA}" type="presOf" srcId="{9C9F7368-53D1-490F-B9C8-63A5CFD71976}" destId="{737D92F2-459C-4DC9-BF96-53B6A54467A4}" srcOrd="0" destOrd="1" presId="urn:microsoft.com/office/officeart/2005/8/layout/list1"/>
    <dgm:cxn modelId="{D08F12D8-0522-4232-AD8F-681F34253178}" type="presOf" srcId="{D8AFADEB-9A3F-438E-83AC-885E34AB2865}" destId="{3CB51EFA-9107-4326-BFA7-04B0D35BBDDF}" srcOrd="0" destOrd="0" presId="urn:microsoft.com/office/officeart/2005/8/layout/list1"/>
    <dgm:cxn modelId="{1FFC1DDB-6269-4B1E-93FC-4C68B31529DC}" type="presOf" srcId="{1955981F-8750-4501-9CF5-0E5AFB2B9299}" destId="{D84522F4-8B62-4956-8293-DE94F14491A6}" srcOrd="1" destOrd="0" presId="urn:microsoft.com/office/officeart/2005/8/layout/list1"/>
    <dgm:cxn modelId="{4570AEDB-8B8A-4735-A92F-FD16CED936A4}" srcId="{EBD8A8E4-043F-4EA6-B372-3492ABBFABA4}" destId="{40E9A240-70CB-4B67-ADCE-CDC559D78B93}" srcOrd="0" destOrd="0" parTransId="{9045EEC3-A142-48FD-8B30-D7C20D39D728}" sibTransId="{1798780F-3A38-4502-A8C1-5E02E1B62556}"/>
    <dgm:cxn modelId="{7056E5E5-7C43-4D7F-9973-A9BF1F9B3067}" srcId="{2053C674-C4C1-4EAB-88AF-313A829D468E}" destId="{1955981F-8750-4501-9CF5-0E5AFB2B9299}" srcOrd="3" destOrd="0" parTransId="{AFE75FB6-7457-43E7-BFB1-1F9D48DD5080}" sibTransId="{9E1DC159-F12C-4989-9DC1-6F78CB499535}"/>
    <dgm:cxn modelId="{AC6B00F8-B05C-481D-A91D-A49404ADB338}" type="presOf" srcId="{8828C99A-FA06-4460-B268-7DE911418C1F}" destId="{33A25E33-0433-4BB4-9E9B-0E71EAF33E33}" srcOrd="0" destOrd="2" presId="urn:microsoft.com/office/officeart/2005/8/layout/list1"/>
    <dgm:cxn modelId="{45C3FB2A-0A42-4643-8515-BE3224ECB90D}" type="presParOf" srcId="{3B93B0BA-D258-4714-84A1-5BC5853612BC}" destId="{FCD06505-FFE3-465B-B852-BE8B85B8E2AD}" srcOrd="0" destOrd="0" presId="urn:microsoft.com/office/officeart/2005/8/layout/list1"/>
    <dgm:cxn modelId="{49E7666A-2175-479C-8C3B-CBE2EC0FCBB7}" type="presParOf" srcId="{FCD06505-FFE3-465B-B852-BE8B85B8E2AD}" destId="{4ABD57DE-243E-4F07-B1FD-D2660451808D}" srcOrd="0" destOrd="0" presId="urn:microsoft.com/office/officeart/2005/8/layout/list1"/>
    <dgm:cxn modelId="{DECCC7C0-9AFF-4FEF-9883-9F160CD159FF}" type="presParOf" srcId="{FCD06505-FFE3-465B-B852-BE8B85B8E2AD}" destId="{8D508E4F-CF5E-48D7-9249-7BD5D70EEEBA}" srcOrd="1" destOrd="0" presId="urn:microsoft.com/office/officeart/2005/8/layout/list1"/>
    <dgm:cxn modelId="{ADC45E86-30C6-4E0E-8069-4B359FD53283}" type="presParOf" srcId="{3B93B0BA-D258-4714-84A1-5BC5853612BC}" destId="{975EA34B-CB25-4FB4-A6E8-29B81E180466}" srcOrd="1" destOrd="0" presId="urn:microsoft.com/office/officeart/2005/8/layout/list1"/>
    <dgm:cxn modelId="{9EAB8E5C-51F3-4E5D-8122-A9DD4296A687}" type="presParOf" srcId="{3B93B0BA-D258-4714-84A1-5BC5853612BC}" destId="{FA84BAE7-0982-49A8-9EF7-B685B964034A}" srcOrd="2" destOrd="0" presId="urn:microsoft.com/office/officeart/2005/8/layout/list1"/>
    <dgm:cxn modelId="{4BA70973-FCAE-471D-92C6-6B0C66B72897}" type="presParOf" srcId="{3B93B0BA-D258-4714-84A1-5BC5853612BC}" destId="{9C1F4B19-A1ED-4A0C-85C2-43FECC59F1BB}" srcOrd="3" destOrd="0" presId="urn:microsoft.com/office/officeart/2005/8/layout/list1"/>
    <dgm:cxn modelId="{FE4F8BFD-47D0-4181-B9C2-213AAA9B216E}" type="presParOf" srcId="{3B93B0BA-D258-4714-84A1-5BC5853612BC}" destId="{B5555C2C-005A-4A89-9354-26C30B218B96}" srcOrd="4" destOrd="0" presId="urn:microsoft.com/office/officeart/2005/8/layout/list1"/>
    <dgm:cxn modelId="{F02AE3F1-C3D4-4756-AB2F-D83D871F4012}" type="presParOf" srcId="{B5555C2C-005A-4A89-9354-26C30B218B96}" destId="{3CB51EFA-9107-4326-BFA7-04B0D35BBDDF}" srcOrd="0" destOrd="0" presId="urn:microsoft.com/office/officeart/2005/8/layout/list1"/>
    <dgm:cxn modelId="{F9759FD3-EE44-41BA-BFC2-34EA033F83F0}" type="presParOf" srcId="{B5555C2C-005A-4A89-9354-26C30B218B96}" destId="{0E17AD63-0978-4D7B-85FC-F4DF0421E3DE}" srcOrd="1" destOrd="0" presId="urn:microsoft.com/office/officeart/2005/8/layout/list1"/>
    <dgm:cxn modelId="{E922140E-AFF0-4225-95B8-C8E58BFAD623}" type="presParOf" srcId="{3B93B0BA-D258-4714-84A1-5BC5853612BC}" destId="{0CB137A9-FB9B-4D74-B14E-2367E374BA6E}" srcOrd="5" destOrd="0" presId="urn:microsoft.com/office/officeart/2005/8/layout/list1"/>
    <dgm:cxn modelId="{DDBA6D26-755D-4B54-A417-904AB4A3C5E0}" type="presParOf" srcId="{3B93B0BA-D258-4714-84A1-5BC5853612BC}" destId="{33A25E33-0433-4BB4-9E9B-0E71EAF33E33}" srcOrd="6" destOrd="0" presId="urn:microsoft.com/office/officeart/2005/8/layout/list1"/>
    <dgm:cxn modelId="{C90A973B-8FBF-472E-A5B3-1EBD412B0BE9}" type="presParOf" srcId="{3B93B0BA-D258-4714-84A1-5BC5853612BC}" destId="{9F48B783-7763-4059-8534-7A375EDA27C2}" srcOrd="7" destOrd="0" presId="urn:microsoft.com/office/officeart/2005/8/layout/list1"/>
    <dgm:cxn modelId="{DF5D86FC-ADD4-4985-BD1C-917CD71404E0}" type="presParOf" srcId="{3B93B0BA-D258-4714-84A1-5BC5853612BC}" destId="{BFF9967D-DB76-4601-9A12-F47337261113}" srcOrd="8" destOrd="0" presId="urn:microsoft.com/office/officeart/2005/8/layout/list1"/>
    <dgm:cxn modelId="{2B14D435-091D-4C94-A8BB-679F95322A42}" type="presParOf" srcId="{BFF9967D-DB76-4601-9A12-F47337261113}" destId="{6FDA2E41-10B4-4399-83AF-B7C6F04B0689}" srcOrd="0" destOrd="0" presId="urn:microsoft.com/office/officeart/2005/8/layout/list1"/>
    <dgm:cxn modelId="{BB705F35-FFB2-44A1-8D5D-6C216A3881C3}" type="presParOf" srcId="{BFF9967D-DB76-4601-9A12-F47337261113}" destId="{AE9DE414-7C4B-4EBF-BC8F-33488497DEFB}" srcOrd="1" destOrd="0" presId="urn:microsoft.com/office/officeart/2005/8/layout/list1"/>
    <dgm:cxn modelId="{64EA677B-7ECA-4D8C-AC51-007E4FF7E685}" type="presParOf" srcId="{3B93B0BA-D258-4714-84A1-5BC5853612BC}" destId="{C5B4BBBB-B6DD-40C8-94C9-D331087E3329}" srcOrd="9" destOrd="0" presId="urn:microsoft.com/office/officeart/2005/8/layout/list1"/>
    <dgm:cxn modelId="{51E716E3-85EA-4195-AD6D-9F7AAA7749F2}" type="presParOf" srcId="{3B93B0BA-D258-4714-84A1-5BC5853612BC}" destId="{737D92F2-459C-4DC9-BF96-53B6A54467A4}" srcOrd="10" destOrd="0" presId="urn:microsoft.com/office/officeart/2005/8/layout/list1"/>
    <dgm:cxn modelId="{6A920613-00C8-42A1-9AA8-4A2E2858575D}" type="presParOf" srcId="{3B93B0BA-D258-4714-84A1-5BC5853612BC}" destId="{4F21C00C-F429-45D5-A2C2-D1B64CD98507}" srcOrd="11" destOrd="0" presId="urn:microsoft.com/office/officeart/2005/8/layout/list1"/>
    <dgm:cxn modelId="{F1FB9AAB-A25A-4F2B-8068-CC314141C58F}" type="presParOf" srcId="{3B93B0BA-D258-4714-84A1-5BC5853612BC}" destId="{E18B9CA2-E9AF-41C2-8AE1-EE8F02706654}" srcOrd="12" destOrd="0" presId="urn:microsoft.com/office/officeart/2005/8/layout/list1"/>
    <dgm:cxn modelId="{B6136AA2-CC86-4033-BE36-BFC2F3BF229B}" type="presParOf" srcId="{E18B9CA2-E9AF-41C2-8AE1-EE8F02706654}" destId="{209BE497-765C-40B9-B929-9444A63CD780}" srcOrd="0" destOrd="0" presId="urn:microsoft.com/office/officeart/2005/8/layout/list1"/>
    <dgm:cxn modelId="{CC30DB73-7825-477C-AA6D-715845D5CD3E}" type="presParOf" srcId="{E18B9CA2-E9AF-41C2-8AE1-EE8F02706654}" destId="{D84522F4-8B62-4956-8293-DE94F14491A6}" srcOrd="1" destOrd="0" presId="urn:microsoft.com/office/officeart/2005/8/layout/list1"/>
    <dgm:cxn modelId="{89B3C1AF-E243-4915-97FF-D28520024198}" type="presParOf" srcId="{3B93B0BA-D258-4714-84A1-5BC5853612BC}" destId="{E0303DF0-3D27-4EE1-AAEF-42737940B9F9}" srcOrd="13" destOrd="0" presId="urn:microsoft.com/office/officeart/2005/8/layout/list1"/>
    <dgm:cxn modelId="{55390866-E45E-493E-9B63-4B9FBF832690}" type="presParOf" srcId="{3B93B0BA-D258-4714-84A1-5BC5853612BC}" destId="{BF8969DE-15A0-4B64-8EC4-BDE8BC96C2B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53C674-C4C1-4EAB-88AF-313A829D468E}"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EBD8A8E4-043F-4EA6-B372-3492ABBFABA4}">
      <dgm:prSet phldrT="[Text]" phldr="0" custT="1"/>
      <dgm:spPr/>
      <dgm:t>
        <a:bodyPr/>
        <a:lstStyle/>
        <a:p>
          <a:r>
            <a:rPr lang="en-US" sz="1200" b="1"/>
            <a:t>Purpose</a:t>
          </a:r>
          <a:endParaRPr lang="en-US" sz="1200" b="1" dirty="0"/>
        </a:p>
      </dgm:t>
    </dgm:pt>
    <dgm:pt modelId="{B1C20FF9-967A-41D1-9B0B-B81825F2AF82}" type="parTrans" cxnId="{4FF900AF-09B3-4D2C-B076-40D834AD9F03}">
      <dgm:prSet/>
      <dgm:spPr/>
      <dgm:t>
        <a:bodyPr/>
        <a:lstStyle/>
        <a:p>
          <a:endParaRPr lang="en-US" sz="2800" b="1"/>
        </a:p>
      </dgm:t>
    </dgm:pt>
    <dgm:pt modelId="{92F20CE8-A51E-47D7-845D-8A89E0AA63DF}" type="sibTrans" cxnId="{4FF900AF-09B3-4D2C-B076-40D834AD9F03}">
      <dgm:prSet/>
      <dgm:spPr/>
      <dgm:t>
        <a:bodyPr/>
        <a:lstStyle/>
        <a:p>
          <a:endParaRPr lang="en-US" sz="2800" b="1"/>
        </a:p>
      </dgm:t>
    </dgm:pt>
    <dgm:pt modelId="{CD83893C-7C69-421C-AD52-503137EA465F}">
      <dgm:prSet phldrT="[Text]" phldr="0" custT="1"/>
      <dgm:spPr/>
      <dgm:t>
        <a:bodyPr/>
        <a:lstStyle/>
        <a:p>
          <a:r>
            <a:rPr lang="en-US" sz="1200" b="1" dirty="0"/>
            <a:t>Support transportation that goes beyond ADA minimum requirements</a:t>
          </a:r>
        </a:p>
      </dgm:t>
    </dgm:pt>
    <dgm:pt modelId="{22A3BC4C-0EFC-4AC7-8B84-7DB7530532A3}" type="parTrans" cxnId="{89C035DB-F8B0-4708-9C6D-EE09B039ECC2}">
      <dgm:prSet/>
      <dgm:spPr/>
      <dgm:t>
        <a:bodyPr/>
        <a:lstStyle/>
        <a:p>
          <a:endParaRPr lang="en-US" sz="2000"/>
        </a:p>
      </dgm:t>
    </dgm:pt>
    <dgm:pt modelId="{83D49178-16A3-40C0-BB6C-3BA93AEF0DF9}" type="sibTrans" cxnId="{89C035DB-F8B0-4708-9C6D-EE09B039ECC2}">
      <dgm:prSet/>
      <dgm:spPr/>
      <dgm:t>
        <a:bodyPr/>
        <a:lstStyle/>
        <a:p>
          <a:endParaRPr lang="en-US" sz="2000"/>
        </a:p>
      </dgm:t>
    </dgm:pt>
    <dgm:pt modelId="{249E9F7F-68BE-4743-8227-32ED44CE8CAE}">
      <dgm:prSet phldrT="[Text]" phldr="0" custT="1"/>
      <dgm:spPr/>
      <dgm:t>
        <a:bodyPr/>
        <a:lstStyle/>
        <a:p>
          <a:r>
            <a:rPr lang="en-US" sz="1200" b="1"/>
            <a:t>Provides new or expanded mobility options for seniors and individuals with disabilities</a:t>
          </a:r>
          <a:endParaRPr lang="en-US" sz="1200" b="1" dirty="0"/>
        </a:p>
      </dgm:t>
    </dgm:pt>
    <dgm:pt modelId="{C664CBC6-D334-4C25-B690-BDE830518392}" type="parTrans" cxnId="{94A88FCC-4993-4E0C-AC39-FA61F74ACA5B}">
      <dgm:prSet/>
      <dgm:spPr/>
      <dgm:t>
        <a:bodyPr/>
        <a:lstStyle/>
        <a:p>
          <a:endParaRPr lang="en-US" sz="2000"/>
        </a:p>
      </dgm:t>
    </dgm:pt>
    <dgm:pt modelId="{13A95B00-83F6-42E6-A14A-F650F595E299}" type="sibTrans" cxnId="{94A88FCC-4993-4E0C-AC39-FA61F74ACA5B}">
      <dgm:prSet/>
      <dgm:spPr/>
      <dgm:t>
        <a:bodyPr/>
        <a:lstStyle/>
        <a:p>
          <a:endParaRPr lang="en-US" sz="2000"/>
        </a:p>
      </dgm:t>
    </dgm:pt>
    <dgm:pt modelId="{92E2DA55-D16F-4496-B3AD-162018D4A736}">
      <dgm:prSet phldrT="[Text]" phldr="0" custT="1"/>
      <dgm:spPr/>
      <dgm:t>
        <a:bodyPr/>
        <a:lstStyle/>
        <a:p>
          <a:r>
            <a:rPr lang="en-US" sz="1200" b="1" dirty="0"/>
            <a:t>Eligible Project Examples</a:t>
          </a:r>
        </a:p>
      </dgm:t>
    </dgm:pt>
    <dgm:pt modelId="{99F05310-E131-42CE-83AB-F7CBA2B049C4}" type="parTrans" cxnId="{EBDCF097-EA57-4BBD-93A6-727152022DA1}">
      <dgm:prSet/>
      <dgm:spPr/>
      <dgm:t>
        <a:bodyPr/>
        <a:lstStyle/>
        <a:p>
          <a:endParaRPr lang="en-US" sz="2000"/>
        </a:p>
      </dgm:t>
    </dgm:pt>
    <dgm:pt modelId="{A5AA4FB0-E9B0-44F9-9315-06EF8E768092}" type="sibTrans" cxnId="{EBDCF097-EA57-4BBD-93A6-727152022DA1}">
      <dgm:prSet/>
      <dgm:spPr/>
      <dgm:t>
        <a:bodyPr/>
        <a:lstStyle/>
        <a:p>
          <a:endParaRPr lang="en-US" sz="2000"/>
        </a:p>
      </dgm:t>
    </dgm:pt>
    <dgm:pt modelId="{BDF9418E-35D7-4561-8CC7-888E70346D58}">
      <dgm:prSet phldrT="[Text]" phldr="0" custT="1"/>
      <dgm:spPr/>
      <dgm:t>
        <a:bodyPr/>
        <a:lstStyle/>
        <a:p>
          <a:r>
            <a:rPr lang="en-US" sz="1200" b="1"/>
            <a:t>Expanded paratransits service areas or hours</a:t>
          </a:r>
          <a:endParaRPr lang="en-US" sz="1200" b="1" dirty="0"/>
        </a:p>
      </dgm:t>
    </dgm:pt>
    <dgm:pt modelId="{DA834373-D0E7-4241-960C-C4429FFD69B3}" type="parTrans" cxnId="{9AB0CAB1-BD30-4DFF-9301-8520994E8079}">
      <dgm:prSet/>
      <dgm:spPr/>
      <dgm:t>
        <a:bodyPr/>
        <a:lstStyle/>
        <a:p>
          <a:endParaRPr lang="en-US" sz="2000"/>
        </a:p>
      </dgm:t>
    </dgm:pt>
    <dgm:pt modelId="{E1924C64-AAEE-4663-B647-4D63C01B8A72}" type="sibTrans" cxnId="{9AB0CAB1-BD30-4DFF-9301-8520994E8079}">
      <dgm:prSet/>
      <dgm:spPr/>
      <dgm:t>
        <a:bodyPr/>
        <a:lstStyle/>
        <a:p>
          <a:endParaRPr lang="en-US" sz="2000"/>
        </a:p>
      </dgm:t>
    </dgm:pt>
    <dgm:pt modelId="{B5FD181B-79D6-487D-984B-958CA1A69A00}">
      <dgm:prSet phldrT="[Text]" phldr="0" custT="1"/>
      <dgm:spPr/>
      <dgm:t>
        <a:bodyPr/>
        <a:lstStyle/>
        <a:p>
          <a:r>
            <a:rPr lang="en-US" sz="1200" b="1"/>
            <a:t>Same-day or door-to-door service enhancements</a:t>
          </a:r>
          <a:endParaRPr lang="en-US" sz="1200" b="1" dirty="0"/>
        </a:p>
      </dgm:t>
    </dgm:pt>
    <dgm:pt modelId="{88619FA5-903C-4CC8-8391-0AC0327CA9F9}" type="parTrans" cxnId="{24FCF97A-B56A-4D4A-A9F8-F332388D462A}">
      <dgm:prSet/>
      <dgm:spPr/>
      <dgm:t>
        <a:bodyPr/>
        <a:lstStyle/>
        <a:p>
          <a:endParaRPr lang="en-US" sz="2000"/>
        </a:p>
      </dgm:t>
    </dgm:pt>
    <dgm:pt modelId="{2A9564C0-8B35-45AA-82FA-A16D15325DCB}" type="sibTrans" cxnId="{24FCF97A-B56A-4D4A-A9F8-F332388D462A}">
      <dgm:prSet/>
      <dgm:spPr/>
      <dgm:t>
        <a:bodyPr/>
        <a:lstStyle/>
        <a:p>
          <a:endParaRPr lang="en-US" sz="2000"/>
        </a:p>
      </dgm:t>
    </dgm:pt>
    <dgm:pt modelId="{7CC1E204-0150-4EC5-830D-BBB43FFE2A7A}">
      <dgm:prSet phldrT="[Text]" phldr="0" custT="1"/>
      <dgm:spPr/>
      <dgm:t>
        <a:bodyPr/>
        <a:lstStyle/>
        <a:p>
          <a:r>
            <a:rPr lang="en-US" sz="1200" b="1"/>
            <a:t>Escort or rider assistance programs</a:t>
          </a:r>
          <a:endParaRPr lang="en-US" sz="1200" b="1" dirty="0"/>
        </a:p>
      </dgm:t>
    </dgm:pt>
    <dgm:pt modelId="{BAA73950-DCD4-433A-A4C4-3F07B98EC802}" type="parTrans" cxnId="{4769E4AF-B46E-4279-9137-E5DD0A442D99}">
      <dgm:prSet/>
      <dgm:spPr/>
      <dgm:t>
        <a:bodyPr/>
        <a:lstStyle/>
        <a:p>
          <a:endParaRPr lang="en-US" sz="2000"/>
        </a:p>
      </dgm:t>
    </dgm:pt>
    <dgm:pt modelId="{D3F7CCBE-60D0-412D-8A76-9A9E9F63DD0A}" type="sibTrans" cxnId="{4769E4AF-B46E-4279-9137-E5DD0A442D99}">
      <dgm:prSet/>
      <dgm:spPr/>
      <dgm:t>
        <a:bodyPr/>
        <a:lstStyle/>
        <a:p>
          <a:endParaRPr lang="en-US" sz="2000"/>
        </a:p>
      </dgm:t>
    </dgm:pt>
    <dgm:pt modelId="{56A837E0-7D15-4AF3-940C-0A87A98CF33C}">
      <dgm:prSet phldrT="[Text]" phldr="0" custT="1"/>
      <dgm:spPr/>
      <dgm:t>
        <a:bodyPr/>
        <a:lstStyle/>
        <a:p>
          <a:r>
            <a:rPr lang="en-US" sz="1200" b="1" dirty="0"/>
            <a:t>Vehicles and equipment for larger or specialized mobility devices</a:t>
          </a:r>
        </a:p>
      </dgm:t>
    </dgm:pt>
    <dgm:pt modelId="{6DD2AC51-8BBA-43A9-B3E0-1257A0D4E46B}" type="parTrans" cxnId="{87EA16BC-B15D-45FA-9A7E-B8752E4B8F28}">
      <dgm:prSet/>
      <dgm:spPr/>
      <dgm:t>
        <a:bodyPr/>
        <a:lstStyle/>
        <a:p>
          <a:endParaRPr lang="en-US" sz="2000"/>
        </a:p>
      </dgm:t>
    </dgm:pt>
    <dgm:pt modelId="{896D9E02-F862-4143-A397-C238A7B76C7F}" type="sibTrans" cxnId="{87EA16BC-B15D-45FA-9A7E-B8752E4B8F28}">
      <dgm:prSet/>
      <dgm:spPr/>
      <dgm:t>
        <a:bodyPr/>
        <a:lstStyle/>
        <a:p>
          <a:endParaRPr lang="en-US" sz="2000"/>
        </a:p>
      </dgm:t>
    </dgm:pt>
    <dgm:pt modelId="{F9CF8B6D-CFF4-4AD1-8C39-F235B63234F7}">
      <dgm:prSet phldrT="[Text]" phldr="0" custT="1"/>
      <dgm:spPr/>
      <dgm:t>
        <a:bodyPr/>
        <a:lstStyle/>
        <a:p>
          <a:r>
            <a:rPr lang="en-US" sz="1200" b="1"/>
            <a:t>Not Eligible</a:t>
          </a:r>
          <a:endParaRPr lang="en-US" sz="1200" b="1" dirty="0"/>
        </a:p>
      </dgm:t>
    </dgm:pt>
    <dgm:pt modelId="{B2B74D6C-85CE-45D5-BCE4-50E390B6CA6B}" type="parTrans" cxnId="{6CB0B8AD-2615-4E76-A933-D62ABEBD6285}">
      <dgm:prSet/>
      <dgm:spPr/>
      <dgm:t>
        <a:bodyPr/>
        <a:lstStyle/>
        <a:p>
          <a:endParaRPr lang="en-US" sz="2000"/>
        </a:p>
      </dgm:t>
    </dgm:pt>
    <dgm:pt modelId="{871F4ED7-2A95-4B6C-A686-1DA38C9E1BA3}" type="sibTrans" cxnId="{6CB0B8AD-2615-4E76-A933-D62ABEBD6285}">
      <dgm:prSet/>
      <dgm:spPr/>
      <dgm:t>
        <a:bodyPr/>
        <a:lstStyle/>
        <a:p>
          <a:endParaRPr lang="en-US" sz="2000"/>
        </a:p>
      </dgm:t>
    </dgm:pt>
    <dgm:pt modelId="{9AEA7D02-CCF6-4464-9C4D-1DA0FDA03C67}">
      <dgm:prSet phldrT="[Text]" phldr="0" custT="1"/>
      <dgm:spPr/>
      <dgm:t>
        <a:bodyPr/>
        <a:lstStyle/>
        <a:p>
          <a:r>
            <a:rPr lang="en-US" sz="1200" b="1" dirty="0"/>
            <a:t>Operating assistance for ADA-required paratransit</a:t>
          </a:r>
        </a:p>
      </dgm:t>
    </dgm:pt>
    <dgm:pt modelId="{2FA1C4B3-234A-4CB5-8E74-592DF4356CE8}" type="parTrans" cxnId="{C26E86A3-B00C-441B-8DCA-906E6ADEF9DD}">
      <dgm:prSet/>
      <dgm:spPr/>
      <dgm:t>
        <a:bodyPr/>
        <a:lstStyle/>
        <a:p>
          <a:endParaRPr lang="en-US" sz="2000"/>
        </a:p>
      </dgm:t>
    </dgm:pt>
    <dgm:pt modelId="{81D2AAAF-72E3-4867-91D1-31DD49DCE3C8}" type="sibTrans" cxnId="{C26E86A3-B00C-441B-8DCA-906E6ADEF9DD}">
      <dgm:prSet/>
      <dgm:spPr/>
      <dgm:t>
        <a:bodyPr/>
        <a:lstStyle/>
        <a:p>
          <a:endParaRPr lang="en-US" sz="2000"/>
        </a:p>
      </dgm:t>
    </dgm:pt>
    <dgm:pt modelId="{47F9B804-868A-41D2-979A-8E1A1B0CF5D6}">
      <dgm:prSet phldrT="[Text]" phldr="0" custT="1"/>
      <dgm:spPr/>
      <dgm:t>
        <a:bodyPr/>
        <a:lstStyle/>
        <a:p>
          <a:r>
            <a:rPr lang="en-US" sz="1200" b="1"/>
            <a:t>Transit passes or vouchers for existing fixed-route </a:t>
          </a:r>
          <a:endParaRPr lang="en-US" sz="1200" b="1" dirty="0"/>
        </a:p>
      </dgm:t>
    </dgm:pt>
    <dgm:pt modelId="{0616B35F-2BAC-431B-82D4-767B101BE049}" type="parTrans" cxnId="{607452A7-CE6C-46E1-A738-954E403F2F56}">
      <dgm:prSet/>
      <dgm:spPr/>
      <dgm:t>
        <a:bodyPr/>
        <a:lstStyle/>
        <a:p>
          <a:endParaRPr lang="en-US" sz="2000"/>
        </a:p>
      </dgm:t>
    </dgm:pt>
    <dgm:pt modelId="{469E80EA-B921-41B8-B20E-B98425693230}" type="sibTrans" cxnId="{607452A7-CE6C-46E1-A738-954E403F2F56}">
      <dgm:prSet/>
      <dgm:spPr/>
      <dgm:t>
        <a:bodyPr/>
        <a:lstStyle/>
        <a:p>
          <a:endParaRPr lang="en-US" sz="2000"/>
        </a:p>
      </dgm:t>
    </dgm:pt>
    <dgm:pt modelId="{3B93B0BA-D258-4714-84A1-5BC5853612BC}" type="pres">
      <dgm:prSet presAssocID="{2053C674-C4C1-4EAB-88AF-313A829D468E}" presName="linear" presStyleCnt="0">
        <dgm:presLayoutVars>
          <dgm:dir/>
          <dgm:animLvl val="lvl"/>
          <dgm:resizeHandles val="exact"/>
        </dgm:presLayoutVars>
      </dgm:prSet>
      <dgm:spPr/>
    </dgm:pt>
    <dgm:pt modelId="{FCD06505-FFE3-465B-B852-BE8B85B8E2AD}" type="pres">
      <dgm:prSet presAssocID="{EBD8A8E4-043F-4EA6-B372-3492ABBFABA4}" presName="parentLin" presStyleCnt="0"/>
      <dgm:spPr/>
    </dgm:pt>
    <dgm:pt modelId="{4ABD57DE-243E-4F07-B1FD-D2660451808D}" type="pres">
      <dgm:prSet presAssocID="{EBD8A8E4-043F-4EA6-B372-3492ABBFABA4}" presName="parentLeftMargin" presStyleLbl="node1" presStyleIdx="0" presStyleCnt="3"/>
      <dgm:spPr/>
    </dgm:pt>
    <dgm:pt modelId="{8D508E4F-CF5E-48D7-9249-7BD5D70EEEBA}" type="pres">
      <dgm:prSet presAssocID="{EBD8A8E4-043F-4EA6-B372-3492ABBFABA4}" presName="parentText" presStyleLbl="node1" presStyleIdx="0" presStyleCnt="3">
        <dgm:presLayoutVars>
          <dgm:chMax val="0"/>
          <dgm:bulletEnabled val="1"/>
        </dgm:presLayoutVars>
      </dgm:prSet>
      <dgm:spPr/>
    </dgm:pt>
    <dgm:pt modelId="{975EA34B-CB25-4FB4-A6E8-29B81E180466}" type="pres">
      <dgm:prSet presAssocID="{EBD8A8E4-043F-4EA6-B372-3492ABBFABA4}" presName="negativeSpace" presStyleCnt="0"/>
      <dgm:spPr/>
    </dgm:pt>
    <dgm:pt modelId="{FA84BAE7-0982-49A8-9EF7-B685B964034A}" type="pres">
      <dgm:prSet presAssocID="{EBD8A8E4-043F-4EA6-B372-3492ABBFABA4}" presName="childText" presStyleLbl="conFgAcc1" presStyleIdx="0" presStyleCnt="3">
        <dgm:presLayoutVars>
          <dgm:bulletEnabled val="1"/>
        </dgm:presLayoutVars>
      </dgm:prSet>
      <dgm:spPr/>
    </dgm:pt>
    <dgm:pt modelId="{2176817B-46EA-4131-814E-CAD30878023E}" type="pres">
      <dgm:prSet presAssocID="{92F20CE8-A51E-47D7-845D-8A89E0AA63DF}" presName="spaceBetweenRectangles" presStyleCnt="0"/>
      <dgm:spPr/>
    </dgm:pt>
    <dgm:pt modelId="{7FB0A34C-918D-4035-BCEC-B3A7C8BFC896}" type="pres">
      <dgm:prSet presAssocID="{92E2DA55-D16F-4496-B3AD-162018D4A736}" presName="parentLin" presStyleCnt="0"/>
      <dgm:spPr/>
    </dgm:pt>
    <dgm:pt modelId="{4CCCC758-570F-4E6C-93F8-F0D87962CB7B}" type="pres">
      <dgm:prSet presAssocID="{92E2DA55-D16F-4496-B3AD-162018D4A736}" presName="parentLeftMargin" presStyleLbl="node1" presStyleIdx="0" presStyleCnt="3"/>
      <dgm:spPr/>
    </dgm:pt>
    <dgm:pt modelId="{1CCBB62B-F0B1-4059-B0A7-F14B270C7B79}" type="pres">
      <dgm:prSet presAssocID="{92E2DA55-D16F-4496-B3AD-162018D4A736}" presName="parentText" presStyleLbl="node1" presStyleIdx="1" presStyleCnt="3">
        <dgm:presLayoutVars>
          <dgm:chMax val="0"/>
          <dgm:bulletEnabled val="1"/>
        </dgm:presLayoutVars>
      </dgm:prSet>
      <dgm:spPr/>
    </dgm:pt>
    <dgm:pt modelId="{60EEE7B1-19ED-4F63-8DC4-B27CEB16CA7D}" type="pres">
      <dgm:prSet presAssocID="{92E2DA55-D16F-4496-B3AD-162018D4A736}" presName="negativeSpace" presStyleCnt="0"/>
      <dgm:spPr/>
    </dgm:pt>
    <dgm:pt modelId="{586CAD3B-FBC7-48E6-8676-97F629A5B607}" type="pres">
      <dgm:prSet presAssocID="{92E2DA55-D16F-4496-B3AD-162018D4A736}" presName="childText" presStyleLbl="conFgAcc1" presStyleIdx="1" presStyleCnt="3">
        <dgm:presLayoutVars>
          <dgm:bulletEnabled val="1"/>
        </dgm:presLayoutVars>
      </dgm:prSet>
      <dgm:spPr/>
    </dgm:pt>
    <dgm:pt modelId="{8C3586ED-5771-4DDF-BEDF-D30FA2DB946A}" type="pres">
      <dgm:prSet presAssocID="{A5AA4FB0-E9B0-44F9-9315-06EF8E768092}" presName="spaceBetweenRectangles" presStyleCnt="0"/>
      <dgm:spPr/>
    </dgm:pt>
    <dgm:pt modelId="{7853D8DD-CD14-4D90-8D2B-B9AB0FE6E615}" type="pres">
      <dgm:prSet presAssocID="{F9CF8B6D-CFF4-4AD1-8C39-F235B63234F7}" presName="parentLin" presStyleCnt="0"/>
      <dgm:spPr/>
    </dgm:pt>
    <dgm:pt modelId="{6E2822AE-C50F-41D0-8CCD-B3A412883855}" type="pres">
      <dgm:prSet presAssocID="{F9CF8B6D-CFF4-4AD1-8C39-F235B63234F7}" presName="parentLeftMargin" presStyleLbl="node1" presStyleIdx="1" presStyleCnt="3"/>
      <dgm:spPr/>
    </dgm:pt>
    <dgm:pt modelId="{428CF19C-A0AC-4CBC-BCB8-CC3C6B615573}" type="pres">
      <dgm:prSet presAssocID="{F9CF8B6D-CFF4-4AD1-8C39-F235B63234F7}" presName="parentText" presStyleLbl="node1" presStyleIdx="2" presStyleCnt="3">
        <dgm:presLayoutVars>
          <dgm:chMax val="0"/>
          <dgm:bulletEnabled val="1"/>
        </dgm:presLayoutVars>
      </dgm:prSet>
      <dgm:spPr/>
    </dgm:pt>
    <dgm:pt modelId="{9DC14F55-FE95-4819-B08B-F365674A3305}" type="pres">
      <dgm:prSet presAssocID="{F9CF8B6D-CFF4-4AD1-8C39-F235B63234F7}" presName="negativeSpace" presStyleCnt="0"/>
      <dgm:spPr/>
    </dgm:pt>
    <dgm:pt modelId="{FEDA7D2E-5F0E-4A8D-BADE-44F5D0777097}" type="pres">
      <dgm:prSet presAssocID="{F9CF8B6D-CFF4-4AD1-8C39-F235B63234F7}" presName="childText" presStyleLbl="conFgAcc1" presStyleIdx="2" presStyleCnt="3">
        <dgm:presLayoutVars>
          <dgm:bulletEnabled val="1"/>
        </dgm:presLayoutVars>
      </dgm:prSet>
      <dgm:spPr/>
    </dgm:pt>
  </dgm:ptLst>
  <dgm:cxnLst>
    <dgm:cxn modelId="{1CD4CD01-E221-4949-BED3-D8277F87344D}" type="presOf" srcId="{EBD8A8E4-043F-4EA6-B372-3492ABBFABA4}" destId="{4ABD57DE-243E-4F07-B1FD-D2660451808D}" srcOrd="0" destOrd="0" presId="urn:microsoft.com/office/officeart/2005/8/layout/list1"/>
    <dgm:cxn modelId="{6BCB7931-49F3-422A-9D7E-6B39C47340EA}" type="presOf" srcId="{249E9F7F-68BE-4743-8227-32ED44CE8CAE}" destId="{FA84BAE7-0982-49A8-9EF7-B685B964034A}" srcOrd="0" destOrd="1" presId="urn:microsoft.com/office/officeart/2005/8/layout/list1"/>
    <dgm:cxn modelId="{D1EF0E48-9E34-4E7B-A038-6F93CBF7E05F}" type="presOf" srcId="{56A837E0-7D15-4AF3-940C-0A87A98CF33C}" destId="{586CAD3B-FBC7-48E6-8676-97F629A5B607}" srcOrd="0" destOrd="3" presId="urn:microsoft.com/office/officeart/2005/8/layout/list1"/>
    <dgm:cxn modelId="{9D686F6A-1F5B-4943-9D42-0C2595FC0915}" type="presOf" srcId="{92E2DA55-D16F-4496-B3AD-162018D4A736}" destId="{1CCBB62B-F0B1-4059-B0A7-F14B270C7B79}" srcOrd="1" destOrd="0" presId="urn:microsoft.com/office/officeart/2005/8/layout/list1"/>
    <dgm:cxn modelId="{760AC64E-3DCA-427F-A295-532C6E9C9130}" type="presOf" srcId="{CD83893C-7C69-421C-AD52-503137EA465F}" destId="{FA84BAE7-0982-49A8-9EF7-B685B964034A}" srcOrd="0" destOrd="0" presId="urn:microsoft.com/office/officeart/2005/8/layout/list1"/>
    <dgm:cxn modelId="{CD2B4F59-582C-468B-BB20-9738E8A05D81}" type="presOf" srcId="{7CC1E204-0150-4EC5-830D-BBB43FFE2A7A}" destId="{586CAD3B-FBC7-48E6-8676-97F629A5B607}" srcOrd="0" destOrd="2" presId="urn:microsoft.com/office/officeart/2005/8/layout/list1"/>
    <dgm:cxn modelId="{24FCF97A-B56A-4D4A-A9F8-F332388D462A}" srcId="{92E2DA55-D16F-4496-B3AD-162018D4A736}" destId="{B5FD181B-79D6-487D-984B-958CA1A69A00}" srcOrd="1" destOrd="0" parTransId="{88619FA5-903C-4CC8-8391-0AC0327CA9F9}" sibTransId="{2A9564C0-8B35-45AA-82FA-A16D15325DCB}"/>
    <dgm:cxn modelId="{4EC1FB84-B126-463F-A2A7-A7D84699B91E}" type="presOf" srcId="{2053C674-C4C1-4EAB-88AF-313A829D468E}" destId="{3B93B0BA-D258-4714-84A1-5BC5853612BC}" srcOrd="0" destOrd="0" presId="urn:microsoft.com/office/officeart/2005/8/layout/list1"/>
    <dgm:cxn modelId="{EBDCF097-EA57-4BBD-93A6-727152022DA1}" srcId="{2053C674-C4C1-4EAB-88AF-313A829D468E}" destId="{92E2DA55-D16F-4496-B3AD-162018D4A736}" srcOrd="1" destOrd="0" parTransId="{99F05310-E131-42CE-83AB-F7CBA2B049C4}" sibTransId="{A5AA4FB0-E9B0-44F9-9315-06EF8E768092}"/>
    <dgm:cxn modelId="{C26E86A3-B00C-441B-8DCA-906E6ADEF9DD}" srcId="{F9CF8B6D-CFF4-4AD1-8C39-F235B63234F7}" destId="{9AEA7D02-CCF6-4464-9C4D-1DA0FDA03C67}" srcOrd="0" destOrd="0" parTransId="{2FA1C4B3-234A-4CB5-8E74-592DF4356CE8}" sibTransId="{81D2AAAF-72E3-4867-91D1-31DD49DCE3C8}"/>
    <dgm:cxn modelId="{607452A7-CE6C-46E1-A738-954E403F2F56}" srcId="{F9CF8B6D-CFF4-4AD1-8C39-F235B63234F7}" destId="{47F9B804-868A-41D2-979A-8E1A1B0CF5D6}" srcOrd="1" destOrd="0" parTransId="{0616B35F-2BAC-431B-82D4-767B101BE049}" sibTransId="{469E80EA-B921-41B8-B20E-B98425693230}"/>
    <dgm:cxn modelId="{6CB0B8AD-2615-4E76-A933-D62ABEBD6285}" srcId="{2053C674-C4C1-4EAB-88AF-313A829D468E}" destId="{F9CF8B6D-CFF4-4AD1-8C39-F235B63234F7}" srcOrd="2" destOrd="0" parTransId="{B2B74D6C-85CE-45D5-BCE4-50E390B6CA6B}" sibTransId="{871F4ED7-2A95-4B6C-A686-1DA38C9E1BA3}"/>
    <dgm:cxn modelId="{4FF900AF-09B3-4D2C-B076-40D834AD9F03}" srcId="{2053C674-C4C1-4EAB-88AF-313A829D468E}" destId="{EBD8A8E4-043F-4EA6-B372-3492ABBFABA4}" srcOrd="0" destOrd="0" parTransId="{B1C20FF9-967A-41D1-9B0B-B81825F2AF82}" sibTransId="{92F20CE8-A51E-47D7-845D-8A89E0AA63DF}"/>
    <dgm:cxn modelId="{4769E4AF-B46E-4279-9137-E5DD0A442D99}" srcId="{92E2DA55-D16F-4496-B3AD-162018D4A736}" destId="{7CC1E204-0150-4EC5-830D-BBB43FFE2A7A}" srcOrd="2" destOrd="0" parTransId="{BAA73950-DCD4-433A-A4C4-3F07B98EC802}" sibTransId="{D3F7CCBE-60D0-412D-8A76-9A9E9F63DD0A}"/>
    <dgm:cxn modelId="{9AB0CAB1-BD30-4DFF-9301-8520994E8079}" srcId="{92E2DA55-D16F-4496-B3AD-162018D4A736}" destId="{BDF9418E-35D7-4561-8CC7-888E70346D58}" srcOrd="0" destOrd="0" parTransId="{DA834373-D0E7-4241-960C-C4429FFD69B3}" sibTransId="{E1924C64-AAEE-4663-B647-4D63C01B8A72}"/>
    <dgm:cxn modelId="{C89C0AB8-80C2-40C4-B6DA-101482EF208C}" type="presOf" srcId="{F9CF8B6D-CFF4-4AD1-8C39-F235B63234F7}" destId="{6E2822AE-C50F-41D0-8CCD-B3A412883855}" srcOrd="0" destOrd="0" presId="urn:microsoft.com/office/officeart/2005/8/layout/list1"/>
    <dgm:cxn modelId="{E76996B9-F767-4488-8D5A-3E2A649BF932}" type="presOf" srcId="{BDF9418E-35D7-4561-8CC7-888E70346D58}" destId="{586CAD3B-FBC7-48E6-8676-97F629A5B607}" srcOrd="0" destOrd="0" presId="urn:microsoft.com/office/officeart/2005/8/layout/list1"/>
    <dgm:cxn modelId="{87EA16BC-B15D-45FA-9A7E-B8752E4B8F28}" srcId="{92E2DA55-D16F-4496-B3AD-162018D4A736}" destId="{56A837E0-7D15-4AF3-940C-0A87A98CF33C}" srcOrd="3" destOrd="0" parTransId="{6DD2AC51-8BBA-43A9-B3E0-1257A0D4E46B}" sibTransId="{896D9E02-F862-4143-A397-C238A7B76C7F}"/>
    <dgm:cxn modelId="{B4A127C4-A119-45D0-ABC0-5C44C5C11DAC}" type="presOf" srcId="{47F9B804-868A-41D2-979A-8E1A1B0CF5D6}" destId="{FEDA7D2E-5F0E-4A8D-BADE-44F5D0777097}" srcOrd="0" destOrd="1" presId="urn:microsoft.com/office/officeart/2005/8/layout/list1"/>
    <dgm:cxn modelId="{94A88FCC-4993-4E0C-AC39-FA61F74ACA5B}" srcId="{EBD8A8E4-043F-4EA6-B372-3492ABBFABA4}" destId="{249E9F7F-68BE-4743-8227-32ED44CE8CAE}" srcOrd="1" destOrd="0" parTransId="{C664CBC6-D334-4C25-B690-BDE830518392}" sibTransId="{13A95B00-83F6-42E6-A14A-F650F595E299}"/>
    <dgm:cxn modelId="{BC06CAD2-520C-4EC7-B50F-CB9E51F914AF}" type="presOf" srcId="{9AEA7D02-CCF6-4464-9C4D-1DA0FDA03C67}" destId="{FEDA7D2E-5F0E-4A8D-BADE-44F5D0777097}" srcOrd="0" destOrd="0" presId="urn:microsoft.com/office/officeart/2005/8/layout/list1"/>
    <dgm:cxn modelId="{FAC620D8-988F-489A-A7F0-6FFA1A80D105}" type="presOf" srcId="{92E2DA55-D16F-4496-B3AD-162018D4A736}" destId="{4CCCC758-570F-4E6C-93F8-F0D87962CB7B}" srcOrd="0" destOrd="0" presId="urn:microsoft.com/office/officeart/2005/8/layout/list1"/>
    <dgm:cxn modelId="{C0E60ED9-8656-4E51-AB3D-DBA044E7BB13}" type="presOf" srcId="{B5FD181B-79D6-487D-984B-958CA1A69A00}" destId="{586CAD3B-FBC7-48E6-8676-97F629A5B607}" srcOrd="0" destOrd="1" presId="urn:microsoft.com/office/officeart/2005/8/layout/list1"/>
    <dgm:cxn modelId="{AFA2E3D9-3654-4101-A305-E338706AB678}" type="presOf" srcId="{F9CF8B6D-CFF4-4AD1-8C39-F235B63234F7}" destId="{428CF19C-A0AC-4CBC-BCB8-CC3C6B615573}" srcOrd="1" destOrd="0" presId="urn:microsoft.com/office/officeart/2005/8/layout/list1"/>
    <dgm:cxn modelId="{89C035DB-F8B0-4708-9C6D-EE09B039ECC2}" srcId="{EBD8A8E4-043F-4EA6-B372-3492ABBFABA4}" destId="{CD83893C-7C69-421C-AD52-503137EA465F}" srcOrd="0" destOrd="0" parTransId="{22A3BC4C-0EFC-4AC7-8B84-7DB7530532A3}" sibTransId="{83D49178-16A3-40C0-BB6C-3BA93AEF0DF9}"/>
    <dgm:cxn modelId="{EA7740F2-2277-49B0-8EEA-8DAEB12AFED6}" type="presOf" srcId="{EBD8A8E4-043F-4EA6-B372-3492ABBFABA4}" destId="{8D508E4F-CF5E-48D7-9249-7BD5D70EEEBA}" srcOrd="1" destOrd="0" presId="urn:microsoft.com/office/officeart/2005/8/layout/list1"/>
    <dgm:cxn modelId="{3FC178AA-AB5B-44C2-930D-D81EF398AAE5}" type="presParOf" srcId="{3B93B0BA-D258-4714-84A1-5BC5853612BC}" destId="{FCD06505-FFE3-465B-B852-BE8B85B8E2AD}" srcOrd="0" destOrd="0" presId="urn:microsoft.com/office/officeart/2005/8/layout/list1"/>
    <dgm:cxn modelId="{B5142708-14C7-480A-AA10-08F14EEDE29F}" type="presParOf" srcId="{FCD06505-FFE3-465B-B852-BE8B85B8E2AD}" destId="{4ABD57DE-243E-4F07-B1FD-D2660451808D}" srcOrd="0" destOrd="0" presId="urn:microsoft.com/office/officeart/2005/8/layout/list1"/>
    <dgm:cxn modelId="{54558685-AC36-4E2C-B997-E778F4D894DD}" type="presParOf" srcId="{FCD06505-FFE3-465B-B852-BE8B85B8E2AD}" destId="{8D508E4F-CF5E-48D7-9249-7BD5D70EEEBA}" srcOrd="1" destOrd="0" presId="urn:microsoft.com/office/officeart/2005/8/layout/list1"/>
    <dgm:cxn modelId="{346A147C-43AE-4E07-9902-B7976D2B86F4}" type="presParOf" srcId="{3B93B0BA-D258-4714-84A1-5BC5853612BC}" destId="{975EA34B-CB25-4FB4-A6E8-29B81E180466}" srcOrd="1" destOrd="0" presId="urn:microsoft.com/office/officeart/2005/8/layout/list1"/>
    <dgm:cxn modelId="{71F1821A-C70C-465B-9CEE-16C30896B917}" type="presParOf" srcId="{3B93B0BA-D258-4714-84A1-5BC5853612BC}" destId="{FA84BAE7-0982-49A8-9EF7-B685B964034A}" srcOrd="2" destOrd="0" presId="urn:microsoft.com/office/officeart/2005/8/layout/list1"/>
    <dgm:cxn modelId="{C96D719C-FF4F-4432-A3C9-CC3176E757E5}" type="presParOf" srcId="{3B93B0BA-D258-4714-84A1-5BC5853612BC}" destId="{2176817B-46EA-4131-814E-CAD30878023E}" srcOrd="3" destOrd="0" presId="urn:microsoft.com/office/officeart/2005/8/layout/list1"/>
    <dgm:cxn modelId="{7AE1F944-FBE8-475C-941B-56B1C4A3BCF8}" type="presParOf" srcId="{3B93B0BA-D258-4714-84A1-5BC5853612BC}" destId="{7FB0A34C-918D-4035-BCEC-B3A7C8BFC896}" srcOrd="4" destOrd="0" presId="urn:microsoft.com/office/officeart/2005/8/layout/list1"/>
    <dgm:cxn modelId="{C5891281-CFA4-4F61-944F-20DB75332C7A}" type="presParOf" srcId="{7FB0A34C-918D-4035-BCEC-B3A7C8BFC896}" destId="{4CCCC758-570F-4E6C-93F8-F0D87962CB7B}" srcOrd="0" destOrd="0" presId="urn:microsoft.com/office/officeart/2005/8/layout/list1"/>
    <dgm:cxn modelId="{9C99DB3C-93CB-4AC1-B848-8D22CDE2AD9C}" type="presParOf" srcId="{7FB0A34C-918D-4035-BCEC-B3A7C8BFC896}" destId="{1CCBB62B-F0B1-4059-B0A7-F14B270C7B79}" srcOrd="1" destOrd="0" presId="urn:microsoft.com/office/officeart/2005/8/layout/list1"/>
    <dgm:cxn modelId="{B1E4B0B0-458E-4886-A6E7-766AEC542823}" type="presParOf" srcId="{3B93B0BA-D258-4714-84A1-5BC5853612BC}" destId="{60EEE7B1-19ED-4F63-8DC4-B27CEB16CA7D}" srcOrd="5" destOrd="0" presId="urn:microsoft.com/office/officeart/2005/8/layout/list1"/>
    <dgm:cxn modelId="{222E9D8A-42B4-4542-A3B0-8E12B8E3F803}" type="presParOf" srcId="{3B93B0BA-D258-4714-84A1-5BC5853612BC}" destId="{586CAD3B-FBC7-48E6-8676-97F629A5B607}" srcOrd="6" destOrd="0" presId="urn:microsoft.com/office/officeart/2005/8/layout/list1"/>
    <dgm:cxn modelId="{C98AC566-2759-43B3-B7DE-61F7D4DDD664}" type="presParOf" srcId="{3B93B0BA-D258-4714-84A1-5BC5853612BC}" destId="{8C3586ED-5771-4DDF-BEDF-D30FA2DB946A}" srcOrd="7" destOrd="0" presId="urn:microsoft.com/office/officeart/2005/8/layout/list1"/>
    <dgm:cxn modelId="{3DF7D9C1-72BD-4A9A-A6BA-813D94AD858A}" type="presParOf" srcId="{3B93B0BA-D258-4714-84A1-5BC5853612BC}" destId="{7853D8DD-CD14-4D90-8D2B-B9AB0FE6E615}" srcOrd="8" destOrd="0" presId="urn:microsoft.com/office/officeart/2005/8/layout/list1"/>
    <dgm:cxn modelId="{D2B4CE9F-EF00-403F-866F-0E52F69173BE}" type="presParOf" srcId="{7853D8DD-CD14-4D90-8D2B-B9AB0FE6E615}" destId="{6E2822AE-C50F-41D0-8CCD-B3A412883855}" srcOrd="0" destOrd="0" presId="urn:microsoft.com/office/officeart/2005/8/layout/list1"/>
    <dgm:cxn modelId="{F1DE154E-0D25-4A75-9C0E-EB8FB53CE690}" type="presParOf" srcId="{7853D8DD-CD14-4D90-8D2B-B9AB0FE6E615}" destId="{428CF19C-A0AC-4CBC-BCB8-CC3C6B615573}" srcOrd="1" destOrd="0" presId="urn:microsoft.com/office/officeart/2005/8/layout/list1"/>
    <dgm:cxn modelId="{E1F2C3D3-52AC-4172-8F01-F696D748E8B1}" type="presParOf" srcId="{3B93B0BA-D258-4714-84A1-5BC5853612BC}" destId="{9DC14F55-FE95-4819-B08B-F365674A3305}" srcOrd="9" destOrd="0" presId="urn:microsoft.com/office/officeart/2005/8/layout/list1"/>
    <dgm:cxn modelId="{88A9D503-E5D8-4665-842C-9EC310E14321}" type="presParOf" srcId="{3B93B0BA-D258-4714-84A1-5BC5853612BC}" destId="{FEDA7D2E-5F0E-4A8D-BADE-44F5D077709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2E0C86-812A-4A1E-BA50-D303252B71D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0EF6B0D-3D6C-4AE6-B1AE-11EE720AB58E}">
      <dgm:prSet phldrT="[Text]" phldr="0"/>
      <dgm:spPr/>
      <dgm:t>
        <a:bodyPr/>
        <a:lstStyle/>
        <a:p>
          <a:r>
            <a:rPr lang="en-US" b="1" dirty="0"/>
            <a:t>State or local appropriations</a:t>
          </a:r>
        </a:p>
      </dgm:t>
    </dgm:pt>
    <dgm:pt modelId="{BB9CD75D-1388-4855-B063-D1AEBA75515C}" type="parTrans" cxnId="{EBF5B8BD-002A-4417-A7F2-1AE6992CD0ED}">
      <dgm:prSet/>
      <dgm:spPr/>
      <dgm:t>
        <a:bodyPr/>
        <a:lstStyle/>
        <a:p>
          <a:endParaRPr lang="en-US" b="1"/>
        </a:p>
      </dgm:t>
    </dgm:pt>
    <dgm:pt modelId="{6C968B31-DE4F-405F-9C17-BD6DC88EA562}" type="sibTrans" cxnId="{EBF5B8BD-002A-4417-A7F2-1AE6992CD0ED}">
      <dgm:prSet/>
      <dgm:spPr/>
      <dgm:t>
        <a:bodyPr/>
        <a:lstStyle/>
        <a:p>
          <a:endParaRPr lang="en-US" b="1"/>
        </a:p>
      </dgm:t>
    </dgm:pt>
    <dgm:pt modelId="{DC9DC200-CA9B-4C48-9CF1-B2B9EB18C1FF}">
      <dgm:prSet phldrT="[Text]" phldr="0"/>
      <dgm:spPr/>
      <dgm:t>
        <a:bodyPr/>
        <a:lstStyle/>
        <a:p>
          <a:r>
            <a:rPr lang="en-US" b="1"/>
            <a:t>Dedicated tax revenues</a:t>
          </a:r>
        </a:p>
      </dgm:t>
    </dgm:pt>
    <dgm:pt modelId="{B683D450-8AA2-40C6-9319-28CE250D178B}" type="parTrans" cxnId="{52D6CFBB-DCEB-4448-8211-A85E52B68B14}">
      <dgm:prSet/>
      <dgm:spPr/>
      <dgm:t>
        <a:bodyPr/>
        <a:lstStyle/>
        <a:p>
          <a:endParaRPr lang="en-US" b="1"/>
        </a:p>
      </dgm:t>
    </dgm:pt>
    <dgm:pt modelId="{F14528C8-366A-48B2-96D5-3315F295D9A6}" type="sibTrans" cxnId="{52D6CFBB-DCEB-4448-8211-A85E52B68B14}">
      <dgm:prSet/>
      <dgm:spPr/>
      <dgm:t>
        <a:bodyPr/>
        <a:lstStyle/>
        <a:p>
          <a:endParaRPr lang="en-US" b="1"/>
        </a:p>
      </dgm:t>
    </dgm:pt>
    <dgm:pt modelId="{8DB1A50E-47DD-4EF6-B264-4C16313FE952}">
      <dgm:prSet phldrT="[Text]" phldr="0"/>
      <dgm:spPr/>
      <dgm:t>
        <a:bodyPr/>
        <a:lstStyle/>
        <a:p>
          <a:r>
            <a:rPr lang="en-US" b="1" dirty="0"/>
            <a:t>Private donations</a:t>
          </a:r>
        </a:p>
      </dgm:t>
    </dgm:pt>
    <dgm:pt modelId="{E3391F6B-D605-4C37-BF40-E0C18BC6AF90}" type="parTrans" cxnId="{6BF7C5FE-0FA4-491A-A8AD-A55C96C5B221}">
      <dgm:prSet/>
      <dgm:spPr/>
      <dgm:t>
        <a:bodyPr/>
        <a:lstStyle/>
        <a:p>
          <a:endParaRPr lang="en-US" b="1"/>
        </a:p>
      </dgm:t>
    </dgm:pt>
    <dgm:pt modelId="{68AE122F-0D86-486C-9582-86CED1F267C7}" type="sibTrans" cxnId="{6BF7C5FE-0FA4-491A-A8AD-A55C96C5B221}">
      <dgm:prSet/>
      <dgm:spPr/>
      <dgm:t>
        <a:bodyPr/>
        <a:lstStyle/>
        <a:p>
          <a:endParaRPr lang="en-US" b="1"/>
        </a:p>
      </dgm:t>
    </dgm:pt>
    <dgm:pt modelId="{2E8F7420-8AEB-4859-A81C-EF141F3FBCCB}">
      <dgm:prSet phldrT="[Text]" phldr="0"/>
      <dgm:spPr/>
      <dgm:t>
        <a:bodyPr/>
        <a:lstStyle/>
        <a:p>
          <a:r>
            <a:rPr lang="en-US" b="1"/>
            <a:t>Revenue from human service contracts</a:t>
          </a:r>
        </a:p>
      </dgm:t>
    </dgm:pt>
    <dgm:pt modelId="{A93EAED4-5814-415F-BBDE-1293BB53BAB9}" type="parTrans" cxnId="{05BA8188-D7A7-489E-BB60-9AD093E117F6}">
      <dgm:prSet/>
      <dgm:spPr/>
      <dgm:t>
        <a:bodyPr/>
        <a:lstStyle/>
        <a:p>
          <a:endParaRPr lang="en-US" b="1"/>
        </a:p>
      </dgm:t>
    </dgm:pt>
    <dgm:pt modelId="{0FDE1E30-68B0-4A29-B81C-9E784E842549}" type="sibTrans" cxnId="{05BA8188-D7A7-489E-BB60-9AD093E117F6}">
      <dgm:prSet/>
      <dgm:spPr/>
      <dgm:t>
        <a:bodyPr/>
        <a:lstStyle/>
        <a:p>
          <a:endParaRPr lang="en-US" b="1"/>
        </a:p>
      </dgm:t>
    </dgm:pt>
    <dgm:pt modelId="{05B3EE85-2CE2-4F78-9279-814E9047F3FF}">
      <dgm:prSet phldrT="[Text]" phldr="0"/>
      <dgm:spPr/>
      <dgm:t>
        <a:bodyPr/>
        <a:lstStyle/>
        <a:p>
          <a:r>
            <a:rPr lang="en-US" b="1"/>
            <a:t>New income generated from advertising</a:t>
          </a:r>
        </a:p>
      </dgm:t>
    </dgm:pt>
    <dgm:pt modelId="{423ABA56-3779-41A6-B767-935E06DDA1A4}" type="parTrans" cxnId="{D4A2EC35-4544-401C-A70C-A10DF5E16295}">
      <dgm:prSet/>
      <dgm:spPr/>
      <dgm:t>
        <a:bodyPr/>
        <a:lstStyle/>
        <a:p>
          <a:endParaRPr lang="en-US" b="1"/>
        </a:p>
      </dgm:t>
    </dgm:pt>
    <dgm:pt modelId="{A44518EA-BE2D-41A2-A342-A15B51701F04}" type="sibTrans" cxnId="{D4A2EC35-4544-401C-A70C-A10DF5E16295}">
      <dgm:prSet/>
      <dgm:spPr/>
      <dgm:t>
        <a:bodyPr/>
        <a:lstStyle/>
        <a:p>
          <a:endParaRPr lang="en-US" b="1"/>
        </a:p>
      </dgm:t>
    </dgm:pt>
    <dgm:pt modelId="{8DC04F08-D3AF-46F1-8D9F-1D6CFFC770B6}">
      <dgm:prSet phldrT="[Text]" phldr="0"/>
      <dgm:spPr/>
      <dgm:t>
        <a:bodyPr/>
        <a:lstStyle/>
        <a:p>
          <a:r>
            <a:rPr lang="en-US" b="1" dirty="0"/>
            <a:t>Non-DOT Federal Funds</a:t>
          </a:r>
        </a:p>
      </dgm:t>
    </dgm:pt>
    <dgm:pt modelId="{90F4696F-D815-42D3-A5C2-9AB912AA362E}" type="parTrans" cxnId="{12C6C406-509F-4D18-8924-F1B514ADE780}">
      <dgm:prSet/>
      <dgm:spPr/>
      <dgm:t>
        <a:bodyPr/>
        <a:lstStyle/>
        <a:p>
          <a:endParaRPr lang="en-US" b="1"/>
        </a:p>
      </dgm:t>
    </dgm:pt>
    <dgm:pt modelId="{8D39A9B2-551A-4B89-BDEA-30E5770F7CD4}" type="sibTrans" cxnId="{12C6C406-509F-4D18-8924-F1B514ADE780}">
      <dgm:prSet/>
      <dgm:spPr/>
      <dgm:t>
        <a:bodyPr/>
        <a:lstStyle/>
        <a:p>
          <a:endParaRPr lang="en-US" b="1"/>
        </a:p>
      </dgm:t>
    </dgm:pt>
    <dgm:pt modelId="{032CDB21-47AA-4507-808F-ED63473C0414}" type="pres">
      <dgm:prSet presAssocID="{F52E0C86-812A-4A1E-BA50-D303252B71D8}" presName="diagram" presStyleCnt="0">
        <dgm:presLayoutVars>
          <dgm:dir/>
          <dgm:resizeHandles val="exact"/>
        </dgm:presLayoutVars>
      </dgm:prSet>
      <dgm:spPr/>
    </dgm:pt>
    <dgm:pt modelId="{06A6BDCF-82FE-4F5F-A97F-4B4A7C101040}" type="pres">
      <dgm:prSet presAssocID="{10EF6B0D-3D6C-4AE6-B1AE-11EE720AB58E}" presName="node" presStyleLbl="node1" presStyleIdx="0" presStyleCnt="6">
        <dgm:presLayoutVars>
          <dgm:bulletEnabled val="1"/>
        </dgm:presLayoutVars>
      </dgm:prSet>
      <dgm:spPr/>
    </dgm:pt>
    <dgm:pt modelId="{BA66374A-DCF1-4F06-9D54-3F897A4DBD54}" type="pres">
      <dgm:prSet presAssocID="{6C968B31-DE4F-405F-9C17-BD6DC88EA562}" presName="sibTrans" presStyleCnt="0"/>
      <dgm:spPr/>
    </dgm:pt>
    <dgm:pt modelId="{1CE27CFB-67F3-48F8-9F08-F476ED8DBD24}" type="pres">
      <dgm:prSet presAssocID="{DC9DC200-CA9B-4C48-9CF1-B2B9EB18C1FF}" presName="node" presStyleLbl="node1" presStyleIdx="1" presStyleCnt="6">
        <dgm:presLayoutVars>
          <dgm:bulletEnabled val="1"/>
        </dgm:presLayoutVars>
      </dgm:prSet>
      <dgm:spPr/>
    </dgm:pt>
    <dgm:pt modelId="{D2FE145E-DD12-4D84-B4AD-8EA625A23D46}" type="pres">
      <dgm:prSet presAssocID="{F14528C8-366A-48B2-96D5-3315F295D9A6}" presName="sibTrans" presStyleCnt="0"/>
      <dgm:spPr/>
    </dgm:pt>
    <dgm:pt modelId="{DF8895F8-C1CC-454E-A07D-7481C4FF7FEC}" type="pres">
      <dgm:prSet presAssocID="{8DB1A50E-47DD-4EF6-B264-4C16313FE952}" presName="node" presStyleLbl="node1" presStyleIdx="2" presStyleCnt="6">
        <dgm:presLayoutVars>
          <dgm:bulletEnabled val="1"/>
        </dgm:presLayoutVars>
      </dgm:prSet>
      <dgm:spPr/>
    </dgm:pt>
    <dgm:pt modelId="{3ADE721C-4F20-4EFB-BCD0-3FC891544775}" type="pres">
      <dgm:prSet presAssocID="{68AE122F-0D86-486C-9582-86CED1F267C7}" presName="sibTrans" presStyleCnt="0"/>
      <dgm:spPr/>
    </dgm:pt>
    <dgm:pt modelId="{16B843D4-6E07-4E96-AC15-3519FCF7B26D}" type="pres">
      <dgm:prSet presAssocID="{2E8F7420-8AEB-4859-A81C-EF141F3FBCCB}" presName="node" presStyleLbl="node1" presStyleIdx="3" presStyleCnt="6">
        <dgm:presLayoutVars>
          <dgm:bulletEnabled val="1"/>
        </dgm:presLayoutVars>
      </dgm:prSet>
      <dgm:spPr/>
    </dgm:pt>
    <dgm:pt modelId="{919ABDE1-310C-4C8B-A1C6-C4C13C48BA55}" type="pres">
      <dgm:prSet presAssocID="{0FDE1E30-68B0-4A29-B81C-9E784E842549}" presName="sibTrans" presStyleCnt="0"/>
      <dgm:spPr/>
    </dgm:pt>
    <dgm:pt modelId="{FE8F15EB-C63B-4386-BA91-AD2B34928A6A}" type="pres">
      <dgm:prSet presAssocID="{05B3EE85-2CE2-4F78-9279-814E9047F3FF}" presName="node" presStyleLbl="node1" presStyleIdx="4" presStyleCnt="6">
        <dgm:presLayoutVars>
          <dgm:bulletEnabled val="1"/>
        </dgm:presLayoutVars>
      </dgm:prSet>
      <dgm:spPr/>
    </dgm:pt>
    <dgm:pt modelId="{15889610-2C53-484C-B8D9-47CBE6053622}" type="pres">
      <dgm:prSet presAssocID="{A44518EA-BE2D-41A2-A342-A15B51701F04}" presName="sibTrans" presStyleCnt="0"/>
      <dgm:spPr/>
    </dgm:pt>
    <dgm:pt modelId="{A68C0FAF-C2C2-4E91-82A1-B0FE4A2C0FA6}" type="pres">
      <dgm:prSet presAssocID="{8DC04F08-D3AF-46F1-8D9F-1D6CFFC770B6}" presName="node" presStyleLbl="node1" presStyleIdx="5" presStyleCnt="6">
        <dgm:presLayoutVars>
          <dgm:bulletEnabled val="1"/>
        </dgm:presLayoutVars>
      </dgm:prSet>
      <dgm:spPr/>
    </dgm:pt>
  </dgm:ptLst>
  <dgm:cxnLst>
    <dgm:cxn modelId="{923E4C03-2933-4802-BA94-7FB44312EAFE}" type="presOf" srcId="{8DB1A50E-47DD-4EF6-B264-4C16313FE952}" destId="{DF8895F8-C1CC-454E-A07D-7481C4FF7FEC}" srcOrd="0" destOrd="0" presId="urn:microsoft.com/office/officeart/2005/8/layout/default"/>
    <dgm:cxn modelId="{12C6C406-509F-4D18-8924-F1B514ADE780}" srcId="{F52E0C86-812A-4A1E-BA50-D303252B71D8}" destId="{8DC04F08-D3AF-46F1-8D9F-1D6CFFC770B6}" srcOrd="5" destOrd="0" parTransId="{90F4696F-D815-42D3-A5C2-9AB912AA362E}" sibTransId="{8D39A9B2-551A-4B89-BDEA-30E5770F7CD4}"/>
    <dgm:cxn modelId="{58314511-211D-48B3-9CFD-3DA7FA438E6F}" type="presOf" srcId="{F52E0C86-812A-4A1E-BA50-D303252B71D8}" destId="{032CDB21-47AA-4507-808F-ED63473C0414}" srcOrd="0" destOrd="0" presId="urn:microsoft.com/office/officeart/2005/8/layout/default"/>
    <dgm:cxn modelId="{DE8EFF1D-E7F2-4577-B5A2-99C7A086E61F}" type="presOf" srcId="{05B3EE85-2CE2-4F78-9279-814E9047F3FF}" destId="{FE8F15EB-C63B-4386-BA91-AD2B34928A6A}" srcOrd="0" destOrd="0" presId="urn:microsoft.com/office/officeart/2005/8/layout/default"/>
    <dgm:cxn modelId="{D4A2EC35-4544-401C-A70C-A10DF5E16295}" srcId="{F52E0C86-812A-4A1E-BA50-D303252B71D8}" destId="{05B3EE85-2CE2-4F78-9279-814E9047F3FF}" srcOrd="4" destOrd="0" parTransId="{423ABA56-3779-41A6-B767-935E06DDA1A4}" sibTransId="{A44518EA-BE2D-41A2-A342-A15B51701F04}"/>
    <dgm:cxn modelId="{05BA8188-D7A7-489E-BB60-9AD093E117F6}" srcId="{F52E0C86-812A-4A1E-BA50-D303252B71D8}" destId="{2E8F7420-8AEB-4859-A81C-EF141F3FBCCB}" srcOrd="3" destOrd="0" parTransId="{A93EAED4-5814-415F-BBDE-1293BB53BAB9}" sibTransId="{0FDE1E30-68B0-4A29-B81C-9E784E842549}"/>
    <dgm:cxn modelId="{A37159AB-837A-4436-A8C2-191AD0737982}" type="presOf" srcId="{10EF6B0D-3D6C-4AE6-B1AE-11EE720AB58E}" destId="{06A6BDCF-82FE-4F5F-A97F-4B4A7C101040}" srcOrd="0" destOrd="0" presId="urn:microsoft.com/office/officeart/2005/8/layout/default"/>
    <dgm:cxn modelId="{B81ACAAE-3AA2-4CA8-B923-E4A69BB359EC}" type="presOf" srcId="{2E8F7420-8AEB-4859-A81C-EF141F3FBCCB}" destId="{16B843D4-6E07-4E96-AC15-3519FCF7B26D}" srcOrd="0" destOrd="0" presId="urn:microsoft.com/office/officeart/2005/8/layout/default"/>
    <dgm:cxn modelId="{17FC3BB4-BE50-4AB3-BD62-46D177035FEB}" type="presOf" srcId="{DC9DC200-CA9B-4C48-9CF1-B2B9EB18C1FF}" destId="{1CE27CFB-67F3-48F8-9F08-F476ED8DBD24}" srcOrd="0" destOrd="0" presId="urn:microsoft.com/office/officeart/2005/8/layout/default"/>
    <dgm:cxn modelId="{52D6CFBB-DCEB-4448-8211-A85E52B68B14}" srcId="{F52E0C86-812A-4A1E-BA50-D303252B71D8}" destId="{DC9DC200-CA9B-4C48-9CF1-B2B9EB18C1FF}" srcOrd="1" destOrd="0" parTransId="{B683D450-8AA2-40C6-9319-28CE250D178B}" sibTransId="{F14528C8-366A-48B2-96D5-3315F295D9A6}"/>
    <dgm:cxn modelId="{EBF5B8BD-002A-4417-A7F2-1AE6992CD0ED}" srcId="{F52E0C86-812A-4A1E-BA50-D303252B71D8}" destId="{10EF6B0D-3D6C-4AE6-B1AE-11EE720AB58E}" srcOrd="0" destOrd="0" parTransId="{BB9CD75D-1388-4855-B063-D1AEBA75515C}" sibTransId="{6C968B31-DE4F-405F-9C17-BD6DC88EA562}"/>
    <dgm:cxn modelId="{539857D0-301B-4FCA-BA37-E81669DA2305}" type="presOf" srcId="{8DC04F08-D3AF-46F1-8D9F-1D6CFFC770B6}" destId="{A68C0FAF-C2C2-4E91-82A1-B0FE4A2C0FA6}" srcOrd="0" destOrd="0" presId="urn:microsoft.com/office/officeart/2005/8/layout/default"/>
    <dgm:cxn modelId="{6BF7C5FE-0FA4-491A-A8AD-A55C96C5B221}" srcId="{F52E0C86-812A-4A1E-BA50-D303252B71D8}" destId="{8DB1A50E-47DD-4EF6-B264-4C16313FE952}" srcOrd="2" destOrd="0" parTransId="{E3391F6B-D605-4C37-BF40-E0C18BC6AF90}" sibTransId="{68AE122F-0D86-486C-9582-86CED1F267C7}"/>
    <dgm:cxn modelId="{BFCACF81-6AAF-41DE-82C2-6F4A339FE556}" type="presParOf" srcId="{032CDB21-47AA-4507-808F-ED63473C0414}" destId="{06A6BDCF-82FE-4F5F-A97F-4B4A7C101040}" srcOrd="0" destOrd="0" presId="urn:microsoft.com/office/officeart/2005/8/layout/default"/>
    <dgm:cxn modelId="{E305211D-7AFB-4174-80F9-FA9012F430A7}" type="presParOf" srcId="{032CDB21-47AA-4507-808F-ED63473C0414}" destId="{BA66374A-DCF1-4F06-9D54-3F897A4DBD54}" srcOrd="1" destOrd="0" presId="urn:microsoft.com/office/officeart/2005/8/layout/default"/>
    <dgm:cxn modelId="{8BB1B474-41D8-469E-9E1C-2B52967E82BC}" type="presParOf" srcId="{032CDB21-47AA-4507-808F-ED63473C0414}" destId="{1CE27CFB-67F3-48F8-9F08-F476ED8DBD24}" srcOrd="2" destOrd="0" presId="urn:microsoft.com/office/officeart/2005/8/layout/default"/>
    <dgm:cxn modelId="{C271F9F9-17E5-4B39-A9D8-D2993B853A7F}" type="presParOf" srcId="{032CDB21-47AA-4507-808F-ED63473C0414}" destId="{D2FE145E-DD12-4D84-B4AD-8EA625A23D46}" srcOrd="3" destOrd="0" presId="urn:microsoft.com/office/officeart/2005/8/layout/default"/>
    <dgm:cxn modelId="{1BCCD883-89DA-4819-983B-C8B34B75F973}" type="presParOf" srcId="{032CDB21-47AA-4507-808F-ED63473C0414}" destId="{DF8895F8-C1CC-454E-A07D-7481C4FF7FEC}" srcOrd="4" destOrd="0" presId="urn:microsoft.com/office/officeart/2005/8/layout/default"/>
    <dgm:cxn modelId="{B6AF4428-A753-4AF5-A94F-9F53080F2EE8}" type="presParOf" srcId="{032CDB21-47AA-4507-808F-ED63473C0414}" destId="{3ADE721C-4F20-4EFB-BCD0-3FC891544775}" srcOrd="5" destOrd="0" presId="urn:microsoft.com/office/officeart/2005/8/layout/default"/>
    <dgm:cxn modelId="{23EF9CDF-73F3-4E60-BD3B-3639520F5CA7}" type="presParOf" srcId="{032CDB21-47AA-4507-808F-ED63473C0414}" destId="{16B843D4-6E07-4E96-AC15-3519FCF7B26D}" srcOrd="6" destOrd="0" presId="urn:microsoft.com/office/officeart/2005/8/layout/default"/>
    <dgm:cxn modelId="{E92D7B56-D950-4EBA-ACE5-EBB66027B2A2}" type="presParOf" srcId="{032CDB21-47AA-4507-808F-ED63473C0414}" destId="{919ABDE1-310C-4C8B-A1C6-C4C13C48BA55}" srcOrd="7" destOrd="0" presId="urn:microsoft.com/office/officeart/2005/8/layout/default"/>
    <dgm:cxn modelId="{45D7A0B2-BAF8-46A9-9273-38426FE595CD}" type="presParOf" srcId="{032CDB21-47AA-4507-808F-ED63473C0414}" destId="{FE8F15EB-C63B-4386-BA91-AD2B34928A6A}" srcOrd="8" destOrd="0" presId="urn:microsoft.com/office/officeart/2005/8/layout/default"/>
    <dgm:cxn modelId="{19244C84-1430-4C54-8D3D-BF5354ECB540}" type="presParOf" srcId="{032CDB21-47AA-4507-808F-ED63473C0414}" destId="{15889610-2C53-484C-B8D9-47CBE6053622}" srcOrd="9" destOrd="0" presId="urn:microsoft.com/office/officeart/2005/8/layout/default"/>
    <dgm:cxn modelId="{812C5356-BA22-414A-83A4-54C5B84C8E09}" type="presParOf" srcId="{032CDB21-47AA-4507-808F-ED63473C0414}" destId="{A68C0FAF-C2C2-4E91-82A1-B0FE4A2C0FA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B826F5-1C3C-4D31-826B-BEE4C88AEC38}"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8A7E295B-0610-4E16-B23F-1EAF0336F9D4}">
      <dgm:prSet/>
      <dgm:spPr/>
      <dgm:t>
        <a:bodyPr/>
        <a:lstStyle/>
        <a:p>
          <a:r>
            <a:rPr lang="en-US" b="1" baseline="0" dirty="0"/>
            <a:t>Service Gaps Filled</a:t>
          </a:r>
          <a:endParaRPr lang="en-US" dirty="0"/>
        </a:p>
      </dgm:t>
    </dgm:pt>
    <dgm:pt modelId="{8F6D7029-E74D-469D-9DF3-145C855D7474}" type="parTrans" cxnId="{05CFBDC2-7A2E-4047-83C1-67C51922511D}">
      <dgm:prSet/>
      <dgm:spPr/>
      <dgm:t>
        <a:bodyPr/>
        <a:lstStyle/>
        <a:p>
          <a:endParaRPr lang="en-US"/>
        </a:p>
      </dgm:t>
    </dgm:pt>
    <dgm:pt modelId="{1DF38690-2E93-41BB-BF29-A2278542B19D}" type="sibTrans" cxnId="{05CFBDC2-7A2E-4047-83C1-67C51922511D}">
      <dgm:prSet/>
      <dgm:spPr/>
      <dgm:t>
        <a:bodyPr/>
        <a:lstStyle/>
        <a:p>
          <a:endParaRPr lang="en-US"/>
        </a:p>
      </dgm:t>
    </dgm:pt>
    <dgm:pt modelId="{7FC8D132-445F-488E-A732-3BE69AAFBF21}">
      <dgm:prSet/>
      <dgm:spPr/>
      <dgm:t>
        <a:bodyPr/>
        <a:lstStyle/>
        <a:p>
          <a:r>
            <a:rPr lang="en-US" b="1" baseline="0" dirty="0"/>
            <a:t>Ridership</a:t>
          </a:r>
          <a:endParaRPr lang="en-US" dirty="0"/>
        </a:p>
      </dgm:t>
    </dgm:pt>
    <dgm:pt modelId="{A34879BB-C3F3-4A67-87BA-00E7E27BF012}" type="parTrans" cxnId="{8D296567-52F6-430E-BCEF-834B4D7E15A1}">
      <dgm:prSet/>
      <dgm:spPr/>
      <dgm:t>
        <a:bodyPr/>
        <a:lstStyle/>
        <a:p>
          <a:endParaRPr lang="en-US"/>
        </a:p>
      </dgm:t>
    </dgm:pt>
    <dgm:pt modelId="{BB4B1EE9-5A27-4F5F-B6BE-B3E669AE834C}" type="sibTrans" cxnId="{8D296567-52F6-430E-BCEF-834B4D7E15A1}">
      <dgm:prSet/>
      <dgm:spPr/>
      <dgm:t>
        <a:bodyPr/>
        <a:lstStyle/>
        <a:p>
          <a:endParaRPr lang="en-US"/>
        </a:p>
      </dgm:t>
    </dgm:pt>
    <dgm:pt modelId="{29707038-BB27-44A2-A014-AE455521686A}">
      <dgm:prSet/>
      <dgm:spPr/>
      <dgm:t>
        <a:bodyPr/>
        <a:lstStyle/>
        <a:p>
          <a:r>
            <a:rPr lang="en-US" b="1" baseline="0" dirty="0"/>
            <a:t>Mileage</a:t>
          </a:r>
          <a:endParaRPr lang="en-US" dirty="0"/>
        </a:p>
      </dgm:t>
    </dgm:pt>
    <dgm:pt modelId="{94D0CB87-571D-456F-BBD3-F9AD29908BFE}" type="parTrans" cxnId="{68A43E20-761E-4746-AEFB-250663A83B84}">
      <dgm:prSet/>
      <dgm:spPr/>
      <dgm:t>
        <a:bodyPr/>
        <a:lstStyle/>
        <a:p>
          <a:endParaRPr lang="en-US"/>
        </a:p>
      </dgm:t>
    </dgm:pt>
    <dgm:pt modelId="{6A44216D-ED7C-42ED-8D91-A8E592FA8457}" type="sibTrans" cxnId="{68A43E20-761E-4746-AEFB-250663A83B84}">
      <dgm:prSet/>
      <dgm:spPr/>
      <dgm:t>
        <a:bodyPr/>
        <a:lstStyle/>
        <a:p>
          <a:endParaRPr lang="en-US"/>
        </a:p>
      </dgm:t>
    </dgm:pt>
    <dgm:pt modelId="{FFE51DA2-D684-4538-A823-85A843543A53}">
      <dgm:prSet/>
      <dgm:spPr/>
      <dgm:t>
        <a:bodyPr/>
        <a:lstStyle/>
        <a:p>
          <a:r>
            <a:rPr lang="en-US" b="1" baseline="0" dirty="0"/>
            <a:t>Number of seniors and individuals with disabilities gaining new mobility</a:t>
          </a:r>
          <a:endParaRPr lang="en-US" dirty="0"/>
        </a:p>
      </dgm:t>
    </dgm:pt>
    <dgm:pt modelId="{6DE0D2C2-6ADD-41FF-93F3-61161EF5EDD4}" type="parTrans" cxnId="{03D47256-98DD-4290-811A-828DEB7D7280}">
      <dgm:prSet/>
      <dgm:spPr/>
      <dgm:t>
        <a:bodyPr/>
        <a:lstStyle/>
        <a:p>
          <a:endParaRPr lang="en-US"/>
        </a:p>
      </dgm:t>
    </dgm:pt>
    <dgm:pt modelId="{411B87C0-DBC1-411F-BBB0-86A78C8F81DC}" type="sibTrans" cxnId="{03D47256-98DD-4290-811A-828DEB7D7280}">
      <dgm:prSet/>
      <dgm:spPr/>
      <dgm:t>
        <a:bodyPr/>
        <a:lstStyle/>
        <a:p>
          <a:endParaRPr lang="en-US"/>
        </a:p>
      </dgm:t>
    </dgm:pt>
    <dgm:pt modelId="{EB9898E9-B90D-4559-B1B0-E960769BC2D9}">
      <dgm:prSet/>
      <dgm:spPr/>
      <dgm:t>
        <a:bodyPr/>
        <a:lstStyle/>
        <a:p>
          <a:r>
            <a:rPr lang="en-US" b="1" baseline="0"/>
            <a:t>Annual one-way passenger trips provided</a:t>
          </a:r>
          <a:endParaRPr lang="en-US" dirty="0"/>
        </a:p>
      </dgm:t>
    </dgm:pt>
    <dgm:pt modelId="{43847312-EA6C-4912-994B-F90BC60B9B54}" type="parTrans" cxnId="{A2425769-1480-4C11-81D2-31A4994AE640}">
      <dgm:prSet/>
      <dgm:spPr/>
      <dgm:t>
        <a:bodyPr/>
        <a:lstStyle/>
        <a:p>
          <a:endParaRPr lang="en-US"/>
        </a:p>
      </dgm:t>
    </dgm:pt>
    <dgm:pt modelId="{7E9DB131-B85B-47DC-A78F-59300B459BEF}" type="sibTrans" cxnId="{A2425769-1480-4C11-81D2-31A4994AE640}">
      <dgm:prSet/>
      <dgm:spPr/>
      <dgm:t>
        <a:bodyPr/>
        <a:lstStyle/>
        <a:p>
          <a:endParaRPr lang="en-US"/>
        </a:p>
      </dgm:t>
    </dgm:pt>
    <dgm:pt modelId="{3954E97C-14D1-49A1-9B66-919193CD66A6}">
      <dgm:prSet/>
      <dgm:spPr/>
      <dgm:t>
        <a:bodyPr/>
        <a:lstStyle/>
        <a:p>
          <a:r>
            <a:rPr lang="en-US" b="1" baseline="0" dirty="0"/>
            <a:t>Total miles traveled providing service</a:t>
          </a:r>
          <a:endParaRPr lang="en-US" dirty="0"/>
        </a:p>
      </dgm:t>
    </dgm:pt>
    <dgm:pt modelId="{C5C6DED9-3707-4862-80D7-214717BF83E3}" type="parTrans" cxnId="{C4BCCDA7-030F-4522-9F87-71D6AFB0370E}">
      <dgm:prSet/>
      <dgm:spPr/>
      <dgm:t>
        <a:bodyPr/>
        <a:lstStyle/>
        <a:p>
          <a:endParaRPr lang="en-US"/>
        </a:p>
      </dgm:t>
    </dgm:pt>
    <dgm:pt modelId="{EA70C073-5CBF-4923-A07B-D9E0043A47D8}" type="sibTrans" cxnId="{C4BCCDA7-030F-4522-9F87-71D6AFB0370E}">
      <dgm:prSet/>
      <dgm:spPr/>
      <dgm:t>
        <a:bodyPr/>
        <a:lstStyle/>
        <a:p>
          <a:endParaRPr lang="en-US"/>
        </a:p>
      </dgm:t>
    </dgm:pt>
    <dgm:pt modelId="{205AC88B-559F-4297-B9A8-4053182CFAE5}" type="pres">
      <dgm:prSet presAssocID="{88B826F5-1C3C-4D31-826B-BEE4C88AEC38}" presName="Name0" presStyleCnt="0">
        <dgm:presLayoutVars>
          <dgm:dir/>
          <dgm:animLvl val="lvl"/>
          <dgm:resizeHandles val="exact"/>
        </dgm:presLayoutVars>
      </dgm:prSet>
      <dgm:spPr/>
    </dgm:pt>
    <dgm:pt modelId="{66B48FA4-588F-49AF-9A9C-E520C4228DF1}" type="pres">
      <dgm:prSet presAssocID="{8A7E295B-0610-4E16-B23F-1EAF0336F9D4}" presName="composite" presStyleCnt="0"/>
      <dgm:spPr/>
    </dgm:pt>
    <dgm:pt modelId="{0E6E5683-BB43-4F43-9300-F3642C896B74}" type="pres">
      <dgm:prSet presAssocID="{8A7E295B-0610-4E16-B23F-1EAF0336F9D4}" presName="parTx" presStyleLbl="alignNode1" presStyleIdx="0" presStyleCnt="3">
        <dgm:presLayoutVars>
          <dgm:chMax val="0"/>
          <dgm:chPref val="0"/>
          <dgm:bulletEnabled val="1"/>
        </dgm:presLayoutVars>
      </dgm:prSet>
      <dgm:spPr/>
    </dgm:pt>
    <dgm:pt modelId="{9D1041A4-20EC-46E5-B821-47D823723F6C}" type="pres">
      <dgm:prSet presAssocID="{8A7E295B-0610-4E16-B23F-1EAF0336F9D4}" presName="desTx" presStyleLbl="alignAccFollowNode1" presStyleIdx="0" presStyleCnt="3">
        <dgm:presLayoutVars>
          <dgm:bulletEnabled val="1"/>
        </dgm:presLayoutVars>
      </dgm:prSet>
      <dgm:spPr/>
    </dgm:pt>
    <dgm:pt modelId="{65DA6FCB-8A88-412F-88BD-B6CA601448B7}" type="pres">
      <dgm:prSet presAssocID="{1DF38690-2E93-41BB-BF29-A2278542B19D}" presName="space" presStyleCnt="0"/>
      <dgm:spPr/>
    </dgm:pt>
    <dgm:pt modelId="{5165BF1B-02C9-4004-8DDE-9B1B65F0BE82}" type="pres">
      <dgm:prSet presAssocID="{7FC8D132-445F-488E-A732-3BE69AAFBF21}" presName="composite" presStyleCnt="0"/>
      <dgm:spPr/>
    </dgm:pt>
    <dgm:pt modelId="{2DF51891-B1E5-4B4C-9BC9-E1A2CA07F242}" type="pres">
      <dgm:prSet presAssocID="{7FC8D132-445F-488E-A732-3BE69AAFBF21}" presName="parTx" presStyleLbl="alignNode1" presStyleIdx="1" presStyleCnt="3">
        <dgm:presLayoutVars>
          <dgm:chMax val="0"/>
          <dgm:chPref val="0"/>
          <dgm:bulletEnabled val="1"/>
        </dgm:presLayoutVars>
      </dgm:prSet>
      <dgm:spPr/>
    </dgm:pt>
    <dgm:pt modelId="{CF1E5EB0-9E66-42CB-AC3F-781C0BCF996D}" type="pres">
      <dgm:prSet presAssocID="{7FC8D132-445F-488E-A732-3BE69AAFBF21}" presName="desTx" presStyleLbl="alignAccFollowNode1" presStyleIdx="1" presStyleCnt="3">
        <dgm:presLayoutVars>
          <dgm:bulletEnabled val="1"/>
        </dgm:presLayoutVars>
      </dgm:prSet>
      <dgm:spPr/>
    </dgm:pt>
    <dgm:pt modelId="{99EF30FD-D5AB-4481-8D6C-D03F43B2597C}" type="pres">
      <dgm:prSet presAssocID="{BB4B1EE9-5A27-4F5F-B6BE-B3E669AE834C}" presName="space" presStyleCnt="0"/>
      <dgm:spPr/>
    </dgm:pt>
    <dgm:pt modelId="{CF6EF09F-31E0-4D5C-B287-122BF13530B0}" type="pres">
      <dgm:prSet presAssocID="{29707038-BB27-44A2-A014-AE455521686A}" presName="composite" presStyleCnt="0"/>
      <dgm:spPr/>
    </dgm:pt>
    <dgm:pt modelId="{CF9DE252-85B0-43F9-8F30-32893138AB00}" type="pres">
      <dgm:prSet presAssocID="{29707038-BB27-44A2-A014-AE455521686A}" presName="parTx" presStyleLbl="alignNode1" presStyleIdx="2" presStyleCnt="3">
        <dgm:presLayoutVars>
          <dgm:chMax val="0"/>
          <dgm:chPref val="0"/>
          <dgm:bulletEnabled val="1"/>
        </dgm:presLayoutVars>
      </dgm:prSet>
      <dgm:spPr/>
    </dgm:pt>
    <dgm:pt modelId="{4F48A0D1-6792-458E-AD43-BC5902C5011E}" type="pres">
      <dgm:prSet presAssocID="{29707038-BB27-44A2-A014-AE455521686A}" presName="desTx" presStyleLbl="alignAccFollowNode1" presStyleIdx="2" presStyleCnt="3">
        <dgm:presLayoutVars>
          <dgm:bulletEnabled val="1"/>
        </dgm:presLayoutVars>
      </dgm:prSet>
      <dgm:spPr/>
    </dgm:pt>
  </dgm:ptLst>
  <dgm:cxnLst>
    <dgm:cxn modelId="{16FD550C-637B-4280-96F0-4D156F0E45FF}" type="presOf" srcId="{88B826F5-1C3C-4D31-826B-BEE4C88AEC38}" destId="{205AC88B-559F-4297-B9A8-4053182CFAE5}" srcOrd="0" destOrd="0" presId="urn:microsoft.com/office/officeart/2005/8/layout/hList1"/>
    <dgm:cxn modelId="{2A9E6E15-73E7-4054-8F7F-4FBB61488272}" type="presOf" srcId="{7FC8D132-445F-488E-A732-3BE69AAFBF21}" destId="{2DF51891-B1E5-4B4C-9BC9-E1A2CA07F242}" srcOrd="0" destOrd="0" presId="urn:microsoft.com/office/officeart/2005/8/layout/hList1"/>
    <dgm:cxn modelId="{68A43E20-761E-4746-AEFB-250663A83B84}" srcId="{88B826F5-1C3C-4D31-826B-BEE4C88AEC38}" destId="{29707038-BB27-44A2-A014-AE455521686A}" srcOrd="2" destOrd="0" parTransId="{94D0CB87-571D-456F-BBD3-F9AD29908BFE}" sibTransId="{6A44216D-ED7C-42ED-8D91-A8E592FA8457}"/>
    <dgm:cxn modelId="{8D296567-52F6-430E-BCEF-834B4D7E15A1}" srcId="{88B826F5-1C3C-4D31-826B-BEE4C88AEC38}" destId="{7FC8D132-445F-488E-A732-3BE69AAFBF21}" srcOrd="1" destOrd="0" parTransId="{A34879BB-C3F3-4A67-87BA-00E7E27BF012}" sibTransId="{BB4B1EE9-5A27-4F5F-B6BE-B3E669AE834C}"/>
    <dgm:cxn modelId="{A2425769-1480-4C11-81D2-31A4994AE640}" srcId="{7FC8D132-445F-488E-A732-3BE69AAFBF21}" destId="{EB9898E9-B90D-4559-B1B0-E960769BC2D9}" srcOrd="0" destOrd="0" parTransId="{43847312-EA6C-4912-994B-F90BC60B9B54}" sibTransId="{7E9DB131-B85B-47DC-A78F-59300B459BEF}"/>
    <dgm:cxn modelId="{03D47256-98DD-4290-811A-828DEB7D7280}" srcId="{8A7E295B-0610-4E16-B23F-1EAF0336F9D4}" destId="{FFE51DA2-D684-4538-A823-85A843543A53}" srcOrd="0" destOrd="0" parTransId="{6DE0D2C2-6ADD-41FF-93F3-61161EF5EDD4}" sibTransId="{411B87C0-DBC1-411F-BBB0-86A78C8F81DC}"/>
    <dgm:cxn modelId="{930BD178-7FD4-4DA0-B0B2-6A8120CCC69F}" type="presOf" srcId="{3954E97C-14D1-49A1-9B66-919193CD66A6}" destId="{4F48A0D1-6792-458E-AD43-BC5902C5011E}" srcOrd="0" destOrd="0" presId="urn:microsoft.com/office/officeart/2005/8/layout/hList1"/>
    <dgm:cxn modelId="{AD2AD259-3A07-4A34-8824-4A33473F53BB}" type="presOf" srcId="{8A7E295B-0610-4E16-B23F-1EAF0336F9D4}" destId="{0E6E5683-BB43-4F43-9300-F3642C896B74}" srcOrd="0" destOrd="0" presId="urn:microsoft.com/office/officeart/2005/8/layout/hList1"/>
    <dgm:cxn modelId="{22C082A7-6C90-4403-AAA3-E1EF6C707B84}" type="presOf" srcId="{FFE51DA2-D684-4538-A823-85A843543A53}" destId="{9D1041A4-20EC-46E5-B821-47D823723F6C}" srcOrd="0" destOrd="0" presId="urn:microsoft.com/office/officeart/2005/8/layout/hList1"/>
    <dgm:cxn modelId="{C4BCCDA7-030F-4522-9F87-71D6AFB0370E}" srcId="{29707038-BB27-44A2-A014-AE455521686A}" destId="{3954E97C-14D1-49A1-9B66-919193CD66A6}" srcOrd="0" destOrd="0" parTransId="{C5C6DED9-3707-4862-80D7-214717BF83E3}" sibTransId="{EA70C073-5CBF-4923-A07B-D9E0043A47D8}"/>
    <dgm:cxn modelId="{4D773DB1-32B6-4077-9FFB-759B35F4C99A}" type="presOf" srcId="{29707038-BB27-44A2-A014-AE455521686A}" destId="{CF9DE252-85B0-43F9-8F30-32893138AB00}" srcOrd="0" destOrd="0" presId="urn:microsoft.com/office/officeart/2005/8/layout/hList1"/>
    <dgm:cxn modelId="{05CFBDC2-7A2E-4047-83C1-67C51922511D}" srcId="{88B826F5-1C3C-4D31-826B-BEE4C88AEC38}" destId="{8A7E295B-0610-4E16-B23F-1EAF0336F9D4}" srcOrd="0" destOrd="0" parTransId="{8F6D7029-E74D-469D-9DF3-145C855D7474}" sibTransId="{1DF38690-2E93-41BB-BF29-A2278542B19D}"/>
    <dgm:cxn modelId="{A19CCFFB-C15B-45CF-A309-5F6FF57F0C5D}" type="presOf" srcId="{EB9898E9-B90D-4559-B1B0-E960769BC2D9}" destId="{CF1E5EB0-9E66-42CB-AC3F-781C0BCF996D}" srcOrd="0" destOrd="0" presId="urn:microsoft.com/office/officeart/2005/8/layout/hList1"/>
    <dgm:cxn modelId="{5C8CBA9F-C325-411F-B9B6-7920647A91ED}" type="presParOf" srcId="{205AC88B-559F-4297-B9A8-4053182CFAE5}" destId="{66B48FA4-588F-49AF-9A9C-E520C4228DF1}" srcOrd="0" destOrd="0" presId="urn:microsoft.com/office/officeart/2005/8/layout/hList1"/>
    <dgm:cxn modelId="{D67B4BC2-5734-44B8-944A-1CFF6C25165E}" type="presParOf" srcId="{66B48FA4-588F-49AF-9A9C-E520C4228DF1}" destId="{0E6E5683-BB43-4F43-9300-F3642C896B74}" srcOrd="0" destOrd="0" presId="urn:microsoft.com/office/officeart/2005/8/layout/hList1"/>
    <dgm:cxn modelId="{2B7B7B29-2340-4160-ABB0-6D64278A957B}" type="presParOf" srcId="{66B48FA4-588F-49AF-9A9C-E520C4228DF1}" destId="{9D1041A4-20EC-46E5-B821-47D823723F6C}" srcOrd="1" destOrd="0" presId="urn:microsoft.com/office/officeart/2005/8/layout/hList1"/>
    <dgm:cxn modelId="{F5FDF31C-6F44-41E8-A9A0-BB6073EC7AD6}" type="presParOf" srcId="{205AC88B-559F-4297-B9A8-4053182CFAE5}" destId="{65DA6FCB-8A88-412F-88BD-B6CA601448B7}" srcOrd="1" destOrd="0" presId="urn:microsoft.com/office/officeart/2005/8/layout/hList1"/>
    <dgm:cxn modelId="{E4BCB0B8-580F-4C8B-A09F-19EB6B887800}" type="presParOf" srcId="{205AC88B-559F-4297-B9A8-4053182CFAE5}" destId="{5165BF1B-02C9-4004-8DDE-9B1B65F0BE82}" srcOrd="2" destOrd="0" presId="urn:microsoft.com/office/officeart/2005/8/layout/hList1"/>
    <dgm:cxn modelId="{83C4BE00-72AB-4CCE-A2E3-F945F2131E0B}" type="presParOf" srcId="{5165BF1B-02C9-4004-8DDE-9B1B65F0BE82}" destId="{2DF51891-B1E5-4B4C-9BC9-E1A2CA07F242}" srcOrd="0" destOrd="0" presId="urn:microsoft.com/office/officeart/2005/8/layout/hList1"/>
    <dgm:cxn modelId="{BC5D4ADF-D268-49B3-BF97-87E9C9171A9F}" type="presParOf" srcId="{5165BF1B-02C9-4004-8DDE-9B1B65F0BE82}" destId="{CF1E5EB0-9E66-42CB-AC3F-781C0BCF996D}" srcOrd="1" destOrd="0" presId="urn:microsoft.com/office/officeart/2005/8/layout/hList1"/>
    <dgm:cxn modelId="{E9647466-888D-4D08-B309-A670D2445CBC}" type="presParOf" srcId="{205AC88B-559F-4297-B9A8-4053182CFAE5}" destId="{99EF30FD-D5AB-4481-8D6C-D03F43B2597C}" srcOrd="3" destOrd="0" presId="urn:microsoft.com/office/officeart/2005/8/layout/hList1"/>
    <dgm:cxn modelId="{94E6F6B9-FF68-47EC-96E8-2519AD993F26}" type="presParOf" srcId="{205AC88B-559F-4297-B9A8-4053182CFAE5}" destId="{CF6EF09F-31E0-4D5C-B287-122BF13530B0}" srcOrd="4" destOrd="0" presId="urn:microsoft.com/office/officeart/2005/8/layout/hList1"/>
    <dgm:cxn modelId="{ABFDC467-71C2-479C-8852-D079A9C9567F}" type="presParOf" srcId="{CF6EF09F-31E0-4D5C-B287-122BF13530B0}" destId="{CF9DE252-85B0-43F9-8F30-32893138AB00}" srcOrd="0" destOrd="0" presId="urn:microsoft.com/office/officeart/2005/8/layout/hList1"/>
    <dgm:cxn modelId="{4C4B0BDE-5C37-49E5-B237-17E4553BCA46}" type="presParOf" srcId="{CF6EF09F-31E0-4D5C-B287-122BF13530B0}" destId="{4F48A0D1-6792-458E-AD43-BC5902C5011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84A82DC-44EB-4D97-8C11-3BCFC03B3894}"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513D832-B417-44D2-8B79-D633807C09D8}">
      <dgm:prSet/>
      <dgm:spPr/>
      <dgm:t>
        <a:bodyPr/>
        <a:lstStyle/>
        <a:p>
          <a:r>
            <a:rPr lang="en-US" b="1" baseline="0" dirty="0"/>
            <a:t>Service Improvements</a:t>
          </a:r>
          <a:endParaRPr lang="en-US" dirty="0"/>
        </a:p>
      </dgm:t>
    </dgm:pt>
    <dgm:pt modelId="{E9679EDA-82D4-4136-A5E6-23181F96DFE3}" type="parTrans" cxnId="{D2A09C8F-0149-495C-AE58-90906F9944EE}">
      <dgm:prSet/>
      <dgm:spPr/>
      <dgm:t>
        <a:bodyPr/>
        <a:lstStyle/>
        <a:p>
          <a:endParaRPr lang="en-US"/>
        </a:p>
      </dgm:t>
    </dgm:pt>
    <dgm:pt modelId="{31A966E8-FBDB-40A8-8D1B-FE6AD5AF3056}" type="sibTrans" cxnId="{D2A09C8F-0149-495C-AE58-90906F9944EE}">
      <dgm:prSet/>
      <dgm:spPr/>
      <dgm:t>
        <a:bodyPr/>
        <a:lstStyle/>
        <a:p>
          <a:endParaRPr lang="en-US"/>
        </a:p>
      </dgm:t>
    </dgm:pt>
    <dgm:pt modelId="{A6B5B093-0C07-41E3-AE78-7A2436563A50}">
      <dgm:prSet/>
      <dgm:spPr/>
      <dgm:t>
        <a:bodyPr/>
        <a:lstStyle/>
        <a:p>
          <a:r>
            <a:rPr lang="en-US" b="1" baseline="0" dirty="0"/>
            <a:t>Infrastructure &amp; Equipment</a:t>
          </a:r>
          <a:endParaRPr lang="en-US" dirty="0"/>
        </a:p>
      </dgm:t>
    </dgm:pt>
    <dgm:pt modelId="{C105E32A-7C9D-42B3-9AE1-9F0D88944FF7}" type="parTrans" cxnId="{A048DAC7-F8D8-4551-8376-3960F5D0E1F9}">
      <dgm:prSet/>
      <dgm:spPr/>
      <dgm:t>
        <a:bodyPr/>
        <a:lstStyle/>
        <a:p>
          <a:endParaRPr lang="en-US"/>
        </a:p>
      </dgm:t>
    </dgm:pt>
    <dgm:pt modelId="{D5D6C207-8D7A-4C06-9079-6561D6DDB5B5}" type="sibTrans" cxnId="{A048DAC7-F8D8-4551-8376-3960F5D0E1F9}">
      <dgm:prSet/>
      <dgm:spPr/>
      <dgm:t>
        <a:bodyPr/>
        <a:lstStyle/>
        <a:p>
          <a:endParaRPr lang="en-US"/>
        </a:p>
      </dgm:t>
    </dgm:pt>
    <dgm:pt modelId="{C19E2F00-9A7F-48D5-95DA-F9C63773B499}">
      <dgm:prSet/>
      <dgm:spPr/>
      <dgm:t>
        <a:bodyPr/>
        <a:lstStyle/>
        <a:p>
          <a:r>
            <a:rPr lang="en-US" b="1" baseline="0" dirty="0"/>
            <a:t>Ridership</a:t>
          </a:r>
          <a:endParaRPr lang="en-US" dirty="0"/>
        </a:p>
      </dgm:t>
    </dgm:pt>
    <dgm:pt modelId="{90233C59-5240-4161-9510-836321BB39C7}" type="parTrans" cxnId="{AFB3689E-2416-4BE8-B84E-27233302FCBB}">
      <dgm:prSet/>
      <dgm:spPr/>
      <dgm:t>
        <a:bodyPr/>
        <a:lstStyle/>
        <a:p>
          <a:endParaRPr lang="en-US"/>
        </a:p>
      </dgm:t>
    </dgm:pt>
    <dgm:pt modelId="{6CC37EE2-BD97-4C41-AC3B-7EFB87B3920D}" type="sibTrans" cxnId="{AFB3689E-2416-4BE8-B84E-27233302FCBB}">
      <dgm:prSet/>
      <dgm:spPr/>
      <dgm:t>
        <a:bodyPr/>
        <a:lstStyle/>
        <a:p>
          <a:endParaRPr lang="en-US"/>
        </a:p>
      </dgm:t>
    </dgm:pt>
    <dgm:pt modelId="{EB9EF6C7-6E41-4FAD-AA4D-FD8B86FFB84A}">
      <dgm:prSet/>
      <dgm:spPr/>
      <dgm:t>
        <a:bodyPr/>
        <a:lstStyle/>
        <a:p>
          <a:r>
            <a:rPr lang="en-US" b="1" baseline="0"/>
            <a:t> Expanded service area, hours, or quality</a:t>
          </a:r>
          <a:endParaRPr lang="en-US"/>
        </a:p>
      </dgm:t>
    </dgm:pt>
    <dgm:pt modelId="{37DC2F8B-B80C-4E00-8F7A-EFC380EFF900}" type="parTrans" cxnId="{3C333035-A5AF-4B91-8116-D41D4174F993}">
      <dgm:prSet/>
      <dgm:spPr/>
      <dgm:t>
        <a:bodyPr/>
        <a:lstStyle/>
        <a:p>
          <a:endParaRPr lang="en-US"/>
        </a:p>
      </dgm:t>
    </dgm:pt>
    <dgm:pt modelId="{92184F66-5223-48C9-8D5E-CD7BE87C5CEC}" type="sibTrans" cxnId="{3C333035-A5AF-4B91-8116-D41D4174F993}">
      <dgm:prSet/>
      <dgm:spPr/>
      <dgm:t>
        <a:bodyPr/>
        <a:lstStyle/>
        <a:p>
          <a:endParaRPr lang="en-US"/>
        </a:p>
      </dgm:t>
    </dgm:pt>
    <dgm:pt modelId="{4B39888F-BAF7-466B-9FE9-6450C489C9D6}">
      <dgm:prSet/>
      <dgm:spPr/>
      <dgm:t>
        <a:bodyPr/>
        <a:lstStyle/>
        <a:p>
          <a:r>
            <a:rPr lang="en-US" b="1" baseline="0"/>
            <a:t> Vehicles, technology, and facility improvements</a:t>
          </a:r>
          <a:endParaRPr lang="en-US" dirty="0"/>
        </a:p>
      </dgm:t>
    </dgm:pt>
    <dgm:pt modelId="{95B0E133-379A-43B4-B44A-D3799F982EAB}" type="parTrans" cxnId="{137892E2-4EDD-4885-898E-2EDC4BB879E4}">
      <dgm:prSet/>
      <dgm:spPr/>
      <dgm:t>
        <a:bodyPr/>
        <a:lstStyle/>
        <a:p>
          <a:endParaRPr lang="en-US"/>
        </a:p>
      </dgm:t>
    </dgm:pt>
    <dgm:pt modelId="{7D05C125-F627-4471-BE6D-3506EFD8788B}" type="sibTrans" cxnId="{137892E2-4EDD-4885-898E-2EDC4BB879E4}">
      <dgm:prSet/>
      <dgm:spPr/>
      <dgm:t>
        <a:bodyPr/>
        <a:lstStyle/>
        <a:p>
          <a:endParaRPr lang="en-US"/>
        </a:p>
      </dgm:t>
    </dgm:pt>
    <dgm:pt modelId="{870D65C6-524F-4738-BBAC-86C80705EB9E}">
      <dgm:prSet/>
      <dgm:spPr/>
      <dgm:t>
        <a:bodyPr/>
        <a:lstStyle/>
        <a:p>
          <a:r>
            <a:rPr lang="en-US" b="1" baseline="0" dirty="0"/>
            <a:t>Annual one-way passenger trips provided</a:t>
          </a:r>
          <a:endParaRPr lang="en-US" dirty="0"/>
        </a:p>
      </dgm:t>
    </dgm:pt>
    <dgm:pt modelId="{FF33CE76-75B4-4D5F-A060-13E9D8847659}" type="parTrans" cxnId="{4697CE1C-F48D-4030-9B06-8390B33B297A}">
      <dgm:prSet/>
      <dgm:spPr/>
      <dgm:t>
        <a:bodyPr/>
        <a:lstStyle/>
        <a:p>
          <a:endParaRPr lang="en-US"/>
        </a:p>
      </dgm:t>
    </dgm:pt>
    <dgm:pt modelId="{46B127E9-1567-4203-A6B2-A980AEC477C9}" type="sibTrans" cxnId="{4697CE1C-F48D-4030-9B06-8390B33B297A}">
      <dgm:prSet/>
      <dgm:spPr/>
      <dgm:t>
        <a:bodyPr/>
        <a:lstStyle/>
        <a:p>
          <a:endParaRPr lang="en-US"/>
        </a:p>
      </dgm:t>
    </dgm:pt>
    <dgm:pt modelId="{F4472826-1DA3-4329-B6AE-FB9E908616B2}" type="pres">
      <dgm:prSet presAssocID="{284A82DC-44EB-4D97-8C11-3BCFC03B3894}" presName="Name0" presStyleCnt="0">
        <dgm:presLayoutVars>
          <dgm:dir val="rev"/>
          <dgm:animLvl val="lvl"/>
          <dgm:resizeHandles val="exact"/>
        </dgm:presLayoutVars>
      </dgm:prSet>
      <dgm:spPr/>
    </dgm:pt>
    <dgm:pt modelId="{E4C1123E-CE3F-43CD-B75C-70B74BDB3CC0}" type="pres">
      <dgm:prSet presAssocID="{0513D832-B417-44D2-8B79-D633807C09D8}" presName="composite" presStyleCnt="0"/>
      <dgm:spPr/>
    </dgm:pt>
    <dgm:pt modelId="{B3D3D01D-1014-4496-868C-C8B949C4FBC7}" type="pres">
      <dgm:prSet presAssocID="{0513D832-B417-44D2-8B79-D633807C09D8}" presName="parTx" presStyleLbl="alignNode1" presStyleIdx="0" presStyleCnt="3">
        <dgm:presLayoutVars>
          <dgm:chMax val="0"/>
          <dgm:chPref val="0"/>
          <dgm:bulletEnabled val="1"/>
        </dgm:presLayoutVars>
      </dgm:prSet>
      <dgm:spPr/>
    </dgm:pt>
    <dgm:pt modelId="{8BF1A48A-BA22-440E-A330-7BB0148AC539}" type="pres">
      <dgm:prSet presAssocID="{0513D832-B417-44D2-8B79-D633807C09D8}" presName="desTx" presStyleLbl="alignAccFollowNode1" presStyleIdx="0" presStyleCnt="3">
        <dgm:presLayoutVars>
          <dgm:bulletEnabled val="1"/>
        </dgm:presLayoutVars>
      </dgm:prSet>
      <dgm:spPr/>
    </dgm:pt>
    <dgm:pt modelId="{1724D779-3276-48B1-91B7-8DA58EF58338}" type="pres">
      <dgm:prSet presAssocID="{31A966E8-FBDB-40A8-8D1B-FE6AD5AF3056}" presName="space" presStyleCnt="0"/>
      <dgm:spPr/>
    </dgm:pt>
    <dgm:pt modelId="{7F7072E4-51E3-4E71-8A93-775B2F4C8BA0}" type="pres">
      <dgm:prSet presAssocID="{A6B5B093-0C07-41E3-AE78-7A2436563A50}" presName="composite" presStyleCnt="0"/>
      <dgm:spPr/>
    </dgm:pt>
    <dgm:pt modelId="{12E99D1B-7DC5-40EB-AF63-354613C457E9}" type="pres">
      <dgm:prSet presAssocID="{A6B5B093-0C07-41E3-AE78-7A2436563A50}" presName="parTx" presStyleLbl="alignNode1" presStyleIdx="1" presStyleCnt="3">
        <dgm:presLayoutVars>
          <dgm:chMax val="0"/>
          <dgm:chPref val="0"/>
          <dgm:bulletEnabled val="1"/>
        </dgm:presLayoutVars>
      </dgm:prSet>
      <dgm:spPr/>
    </dgm:pt>
    <dgm:pt modelId="{B94D82CC-B110-4CC3-A03F-DEB1DDD5A234}" type="pres">
      <dgm:prSet presAssocID="{A6B5B093-0C07-41E3-AE78-7A2436563A50}" presName="desTx" presStyleLbl="alignAccFollowNode1" presStyleIdx="1" presStyleCnt="3">
        <dgm:presLayoutVars>
          <dgm:bulletEnabled val="1"/>
        </dgm:presLayoutVars>
      </dgm:prSet>
      <dgm:spPr/>
    </dgm:pt>
    <dgm:pt modelId="{F65C4C40-393E-4F27-84DB-96197B9036A6}" type="pres">
      <dgm:prSet presAssocID="{D5D6C207-8D7A-4C06-9079-6561D6DDB5B5}" presName="space" presStyleCnt="0"/>
      <dgm:spPr/>
    </dgm:pt>
    <dgm:pt modelId="{EEFB17D0-8B5F-4FF7-864E-9718C76AA1C7}" type="pres">
      <dgm:prSet presAssocID="{C19E2F00-9A7F-48D5-95DA-F9C63773B499}" presName="composite" presStyleCnt="0"/>
      <dgm:spPr/>
    </dgm:pt>
    <dgm:pt modelId="{3E670600-C5B0-4FE7-A772-57078B2AE9F8}" type="pres">
      <dgm:prSet presAssocID="{C19E2F00-9A7F-48D5-95DA-F9C63773B499}" presName="parTx" presStyleLbl="alignNode1" presStyleIdx="2" presStyleCnt="3">
        <dgm:presLayoutVars>
          <dgm:chMax val="0"/>
          <dgm:chPref val="0"/>
          <dgm:bulletEnabled val="1"/>
        </dgm:presLayoutVars>
      </dgm:prSet>
      <dgm:spPr/>
    </dgm:pt>
    <dgm:pt modelId="{80913FAB-DDF7-419D-8D34-7E1091F11E4F}" type="pres">
      <dgm:prSet presAssocID="{C19E2F00-9A7F-48D5-95DA-F9C63773B499}" presName="desTx" presStyleLbl="alignAccFollowNode1" presStyleIdx="2" presStyleCnt="3">
        <dgm:presLayoutVars>
          <dgm:bulletEnabled val="1"/>
        </dgm:presLayoutVars>
      </dgm:prSet>
      <dgm:spPr/>
    </dgm:pt>
  </dgm:ptLst>
  <dgm:cxnLst>
    <dgm:cxn modelId="{4697CE1C-F48D-4030-9B06-8390B33B297A}" srcId="{C19E2F00-9A7F-48D5-95DA-F9C63773B499}" destId="{870D65C6-524F-4738-BBAC-86C80705EB9E}" srcOrd="0" destOrd="0" parTransId="{FF33CE76-75B4-4D5F-A060-13E9D8847659}" sibTransId="{46B127E9-1567-4203-A6B2-A980AEC477C9}"/>
    <dgm:cxn modelId="{3C333035-A5AF-4B91-8116-D41D4174F993}" srcId="{0513D832-B417-44D2-8B79-D633807C09D8}" destId="{EB9EF6C7-6E41-4FAD-AA4D-FD8B86FFB84A}" srcOrd="0" destOrd="0" parTransId="{37DC2F8B-B80C-4E00-8F7A-EFC380EFF900}" sibTransId="{92184F66-5223-48C9-8D5E-CD7BE87C5CEC}"/>
    <dgm:cxn modelId="{E6175035-B5A5-4DA7-B7E4-C2FDB459D760}" type="presOf" srcId="{0513D832-B417-44D2-8B79-D633807C09D8}" destId="{B3D3D01D-1014-4496-868C-C8B949C4FBC7}" srcOrd="0" destOrd="0" presId="urn:microsoft.com/office/officeart/2005/8/layout/hList1"/>
    <dgm:cxn modelId="{28D4C740-D09A-435E-B3C9-DFDB522DD9A7}" type="presOf" srcId="{C19E2F00-9A7F-48D5-95DA-F9C63773B499}" destId="{3E670600-C5B0-4FE7-A772-57078B2AE9F8}" srcOrd="0" destOrd="0" presId="urn:microsoft.com/office/officeart/2005/8/layout/hList1"/>
    <dgm:cxn modelId="{0A7D544C-2E32-4F09-AE01-30C0E7026AEA}" type="presOf" srcId="{EB9EF6C7-6E41-4FAD-AA4D-FD8B86FFB84A}" destId="{8BF1A48A-BA22-440E-A330-7BB0148AC539}" srcOrd="0" destOrd="0" presId="urn:microsoft.com/office/officeart/2005/8/layout/hList1"/>
    <dgm:cxn modelId="{AF153C8C-7AB7-4DD8-9ADD-FCA8B22520C9}" type="presOf" srcId="{A6B5B093-0C07-41E3-AE78-7A2436563A50}" destId="{12E99D1B-7DC5-40EB-AF63-354613C457E9}" srcOrd="0" destOrd="0" presId="urn:microsoft.com/office/officeart/2005/8/layout/hList1"/>
    <dgm:cxn modelId="{D2A09C8F-0149-495C-AE58-90906F9944EE}" srcId="{284A82DC-44EB-4D97-8C11-3BCFC03B3894}" destId="{0513D832-B417-44D2-8B79-D633807C09D8}" srcOrd="0" destOrd="0" parTransId="{E9679EDA-82D4-4136-A5E6-23181F96DFE3}" sibTransId="{31A966E8-FBDB-40A8-8D1B-FE6AD5AF3056}"/>
    <dgm:cxn modelId="{AFB3689E-2416-4BE8-B84E-27233302FCBB}" srcId="{284A82DC-44EB-4D97-8C11-3BCFC03B3894}" destId="{C19E2F00-9A7F-48D5-95DA-F9C63773B499}" srcOrd="2" destOrd="0" parTransId="{90233C59-5240-4161-9510-836321BB39C7}" sibTransId="{6CC37EE2-BD97-4C41-AC3B-7EFB87B3920D}"/>
    <dgm:cxn modelId="{1D68EAA9-AFF9-4D0E-9189-51140C7F4644}" type="presOf" srcId="{4B39888F-BAF7-466B-9FE9-6450C489C9D6}" destId="{B94D82CC-B110-4CC3-A03F-DEB1DDD5A234}" srcOrd="0" destOrd="0" presId="urn:microsoft.com/office/officeart/2005/8/layout/hList1"/>
    <dgm:cxn modelId="{A048DAC7-F8D8-4551-8376-3960F5D0E1F9}" srcId="{284A82DC-44EB-4D97-8C11-3BCFC03B3894}" destId="{A6B5B093-0C07-41E3-AE78-7A2436563A50}" srcOrd="1" destOrd="0" parTransId="{C105E32A-7C9D-42B3-9AE1-9F0D88944FF7}" sibTransId="{D5D6C207-8D7A-4C06-9079-6561D6DDB5B5}"/>
    <dgm:cxn modelId="{918F77D1-A67A-4175-A04F-58107225A96A}" type="presOf" srcId="{284A82DC-44EB-4D97-8C11-3BCFC03B3894}" destId="{F4472826-1DA3-4329-B6AE-FB9E908616B2}" srcOrd="0" destOrd="0" presId="urn:microsoft.com/office/officeart/2005/8/layout/hList1"/>
    <dgm:cxn modelId="{BCD2A6E1-F1FB-4B1F-B45A-408156303194}" type="presOf" srcId="{870D65C6-524F-4738-BBAC-86C80705EB9E}" destId="{80913FAB-DDF7-419D-8D34-7E1091F11E4F}" srcOrd="0" destOrd="0" presId="urn:microsoft.com/office/officeart/2005/8/layout/hList1"/>
    <dgm:cxn modelId="{137892E2-4EDD-4885-898E-2EDC4BB879E4}" srcId="{A6B5B093-0C07-41E3-AE78-7A2436563A50}" destId="{4B39888F-BAF7-466B-9FE9-6450C489C9D6}" srcOrd="0" destOrd="0" parTransId="{95B0E133-379A-43B4-B44A-D3799F982EAB}" sibTransId="{7D05C125-F627-4471-BE6D-3506EFD8788B}"/>
    <dgm:cxn modelId="{D9E271FD-673D-402E-B4F4-089B63023D14}" type="presParOf" srcId="{F4472826-1DA3-4329-B6AE-FB9E908616B2}" destId="{E4C1123E-CE3F-43CD-B75C-70B74BDB3CC0}" srcOrd="0" destOrd="0" presId="urn:microsoft.com/office/officeart/2005/8/layout/hList1"/>
    <dgm:cxn modelId="{904420E6-542B-4098-9D55-36C64A69EC3A}" type="presParOf" srcId="{E4C1123E-CE3F-43CD-B75C-70B74BDB3CC0}" destId="{B3D3D01D-1014-4496-868C-C8B949C4FBC7}" srcOrd="0" destOrd="0" presId="urn:microsoft.com/office/officeart/2005/8/layout/hList1"/>
    <dgm:cxn modelId="{525B5109-436C-4868-B920-4609D2FBD5F2}" type="presParOf" srcId="{E4C1123E-CE3F-43CD-B75C-70B74BDB3CC0}" destId="{8BF1A48A-BA22-440E-A330-7BB0148AC539}" srcOrd="1" destOrd="0" presId="urn:microsoft.com/office/officeart/2005/8/layout/hList1"/>
    <dgm:cxn modelId="{6B316836-BBF7-4588-ADF7-C8C2661D492E}" type="presParOf" srcId="{F4472826-1DA3-4329-B6AE-FB9E908616B2}" destId="{1724D779-3276-48B1-91B7-8DA58EF58338}" srcOrd="1" destOrd="0" presId="urn:microsoft.com/office/officeart/2005/8/layout/hList1"/>
    <dgm:cxn modelId="{032CB29D-A107-415D-8F18-C4AA168CED2D}" type="presParOf" srcId="{F4472826-1DA3-4329-B6AE-FB9E908616B2}" destId="{7F7072E4-51E3-4E71-8A93-775B2F4C8BA0}" srcOrd="2" destOrd="0" presId="urn:microsoft.com/office/officeart/2005/8/layout/hList1"/>
    <dgm:cxn modelId="{52C080C0-4F2B-4EEF-9667-44ACED7F976F}" type="presParOf" srcId="{7F7072E4-51E3-4E71-8A93-775B2F4C8BA0}" destId="{12E99D1B-7DC5-40EB-AF63-354613C457E9}" srcOrd="0" destOrd="0" presId="urn:microsoft.com/office/officeart/2005/8/layout/hList1"/>
    <dgm:cxn modelId="{3013B69B-622B-4EE3-8EA0-DAE9066B8B76}" type="presParOf" srcId="{7F7072E4-51E3-4E71-8A93-775B2F4C8BA0}" destId="{B94D82CC-B110-4CC3-A03F-DEB1DDD5A234}" srcOrd="1" destOrd="0" presId="urn:microsoft.com/office/officeart/2005/8/layout/hList1"/>
    <dgm:cxn modelId="{A10FB021-FB44-4A9F-B489-9DEF4628FB21}" type="presParOf" srcId="{F4472826-1DA3-4329-B6AE-FB9E908616B2}" destId="{F65C4C40-393E-4F27-84DB-96197B9036A6}" srcOrd="3" destOrd="0" presId="urn:microsoft.com/office/officeart/2005/8/layout/hList1"/>
    <dgm:cxn modelId="{0EAED1C6-0E81-402D-9EE4-493068E2E27C}" type="presParOf" srcId="{F4472826-1DA3-4329-B6AE-FB9E908616B2}" destId="{EEFB17D0-8B5F-4FF7-864E-9718C76AA1C7}" srcOrd="4" destOrd="0" presId="urn:microsoft.com/office/officeart/2005/8/layout/hList1"/>
    <dgm:cxn modelId="{970F94D0-7BA5-4F26-BEF6-3C484E97812A}" type="presParOf" srcId="{EEFB17D0-8B5F-4FF7-864E-9718C76AA1C7}" destId="{3E670600-C5B0-4FE7-A772-57078B2AE9F8}" srcOrd="0" destOrd="0" presId="urn:microsoft.com/office/officeart/2005/8/layout/hList1"/>
    <dgm:cxn modelId="{870350E2-3CE3-441E-BDBB-BDBB68D2430E}" type="presParOf" srcId="{EEFB17D0-8B5F-4FF7-864E-9718C76AA1C7}" destId="{80913FAB-DDF7-419D-8D34-7E1091F11E4F}"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FB1F14F-A64D-408C-B9A7-52627DC0522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3248085-4C23-4C8B-8662-730A5CE385B3}">
      <dgm:prSet phldrT="[Text]" phldr="0"/>
      <dgm:spPr/>
      <dgm:t>
        <a:bodyPr/>
        <a:lstStyle/>
        <a:p>
          <a:r>
            <a:rPr lang="en-US" b="1" dirty="0"/>
            <a:t>A) Scope of Work, Project Need Objectives, Coordination and Outreach (40 points)</a:t>
          </a:r>
        </a:p>
      </dgm:t>
    </dgm:pt>
    <dgm:pt modelId="{1B02373D-C0CE-4C40-989C-A90D1264CCD2}" type="parTrans" cxnId="{7B2FA19A-8C33-4F48-B8DD-3A4976971A23}">
      <dgm:prSet/>
      <dgm:spPr/>
      <dgm:t>
        <a:bodyPr/>
        <a:lstStyle/>
        <a:p>
          <a:endParaRPr lang="en-US" b="1"/>
        </a:p>
      </dgm:t>
    </dgm:pt>
    <dgm:pt modelId="{459C914D-87EA-4DB4-927C-37A38750F835}" type="sibTrans" cxnId="{7B2FA19A-8C33-4F48-B8DD-3A4976971A23}">
      <dgm:prSet/>
      <dgm:spPr/>
      <dgm:t>
        <a:bodyPr/>
        <a:lstStyle/>
        <a:p>
          <a:endParaRPr lang="en-US" b="1"/>
        </a:p>
      </dgm:t>
    </dgm:pt>
    <dgm:pt modelId="{8D85623F-F6CE-4355-8F49-34453DF680D7}">
      <dgm:prSet phldrT="[Text]" phldr="0"/>
      <dgm:spPr/>
      <dgm:t>
        <a:bodyPr/>
        <a:lstStyle/>
        <a:p>
          <a:r>
            <a:rPr lang="en-US" b="1" dirty="0"/>
            <a:t>B) Project &amp; Management Plans, Enhanced/Expanded Project Proposal (30 points)</a:t>
          </a:r>
        </a:p>
      </dgm:t>
    </dgm:pt>
    <dgm:pt modelId="{34A1E439-160D-4B42-BF16-84F0BB847F36}" type="parTrans" cxnId="{4F140E1B-AAEB-4B25-BBEC-1D96DC128081}">
      <dgm:prSet/>
      <dgm:spPr/>
      <dgm:t>
        <a:bodyPr/>
        <a:lstStyle/>
        <a:p>
          <a:endParaRPr lang="en-US" b="1"/>
        </a:p>
      </dgm:t>
    </dgm:pt>
    <dgm:pt modelId="{9E5F3653-2F4E-4EB6-A2E6-DA371AB47B07}" type="sibTrans" cxnId="{4F140E1B-AAEB-4B25-BBEC-1D96DC128081}">
      <dgm:prSet/>
      <dgm:spPr/>
      <dgm:t>
        <a:bodyPr/>
        <a:lstStyle/>
        <a:p>
          <a:endParaRPr lang="en-US" b="1"/>
        </a:p>
      </dgm:t>
    </dgm:pt>
    <dgm:pt modelId="{E300A729-0A30-4128-BC27-CF532F567178}">
      <dgm:prSet phldrT="[Text]" phldr="0"/>
      <dgm:spPr/>
      <dgm:t>
        <a:bodyPr/>
        <a:lstStyle/>
        <a:p>
          <a:r>
            <a:rPr lang="en-US" b="1" dirty="0"/>
            <a:t>C) Performance Indicators and Project Effectiveness (20 points)</a:t>
          </a:r>
        </a:p>
      </dgm:t>
    </dgm:pt>
    <dgm:pt modelId="{FC820D6F-E19A-48CB-AB7E-F817F06EA2D4}" type="parTrans" cxnId="{B47CCF60-C52D-4920-90E4-756C8C26578C}">
      <dgm:prSet/>
      <dgm:spPr/>
      <dgm:t>
        <a:bodyPr/>
        <a:lstStyle/>
        <a:p>
          <a:endParaRPr lang="en-US" b="1"/>
        </a:p>
      </dgm:t>
    </dgm:pt>
    <dgm:pt modelId="{E92E2EC0-C36D-4067-9169-E70D3C90E661}" type="sibTrans" cxnId="{B47CCF60-C52D-4920-90E4-756C8C26578C}">
      <dgm:prSet/>
      <dgm:spPr/>
      <dgm:t>
        <a:bodyPr/>
        <a:lstStyle/>
        <a:p>
          <a:endParaRPr lang="en-US" b="1"/>
        </a:p>
      </dgm:t>
    </dgm:pt>
    <dgm:pt modelId="{BD8305E3-950E-42C7-B6A9-E01016614437}">
      <dgm:prSet phldrT="[Text]" phldr="0"/>
      <dgm:spPr/>
      <dgm:t>
        <a:bodyPr/>
        <a:lstStyle/>
        <a:p>
          <a:r>
            <a:rPr lang="en-US" b="1" dirty="0"/>
            <a:t>D) Budget Justification (40 points)</a:t>
          </a:r>
        </a:p>
      </dgm:t>
    </dgm:pt>
    <dgm:pt modelId="{95BBDE64-7099-4791-86FE-8F738A8632D1}" type="parTrans" cxnId="{F1A93C22-1407-4A0A-91B6-E9FC8FB99EFA}">
      <dgm:prSet/>
      <dgm:spPr/>
      <dgm:t>
        <a:bodyPr/>
        <a:lstStyle/>
        <a:p>
          <a:endParaRPr lang="en-US" b="1"/>
        </a:p>
      </dgm:t>
    </dgm:pt>
    <dgm:pt modelId="{8A2F93BE-70E1-4C51-8545-E7EB3F398448}" type="sibTrans" cxnId="{F1A93C22-1407-4A0A-91B6-E9FC8FB99EFA}">
      <dgm:prSet/>
      <dgm:spPr/>
      <dgm:t>
        <a:bodyPr/>
        <a:lstStyle/>
        <a:p>
          <a:endParaRPr lang="en-US" b="1"/>
        </a:p>
      </dgm:t>
    </dgm:pt>
    <dgm:pt modelId="{0DA65776-7914-4534-A7EF-AE6DCE4897B9}" type="pres">
      <dgm:prSet presAssocID="{FFB1F14F-A64D-408C-B9A7-52627DC05224}" presName="diagram" presStyleCnt="0">
        <dgm:presLayoutVars>
          <dgm:dir/>
          <dgm:resizeHandles val="exact"/>
        </dgm:presLayoutVars>
      </dgm:prSet>
      <dgm:spPr/>
    </dgm:pt>
    <dgm:pt modelId="{403C0772-5898-441D-80A0-CAC3784B9B9B}" type="pres">
      <dgm:prSet presAssocID="{63248085-4C23-4C8B-8662-730A5CE385B3}" presName="node" presStyleLbl="node1" presStyleIdx="0" presStyleCnt="4">
        <dgm:presLayoutVars>
          <dgm:bulletEnabled val="1"/>
        </dgm:presLayoutVars>
      </dgm:prSet>
      <dgm:spPr/>
    </dgm:pt>
    <dgm:pt modelId="{A0E41D00-C570-4BC5-9AC5-49BF8DF2CFCB}" type="pres">
      <dgm:prSet presAssocID="{459C914D-87EA-4DB4-927C-37A38750F835}" presName="sibTrans" presStyleCnt="0"/>
      <dgm:spPr/>
    </dgm:pt>
    <dgm:pt modelId="{277D3E23-02C8-4108-BEE3-D3293E0E96CF}" type="pres">
      <dgm:prSet presAssocID="{8D85623F-F6CE-4355-8F49-34453DF680D7}" presName="node" presStyleLbl="node1" presStyleIdx="1" presStyleCnt="4">
        <dgm:presLayoutVars>
          <dgm:bulletEnabled val="1"/>
        </dgm:presLayoutVars>
      </dgm:prSet>
      <dgm:spPr/>
    </dgm:pt>
    <dgm:pt modelId="{38D1441C-B877-445E-980C-D55AF68DF7F4}" type="pres">
      <dgm:prSet presAssocID="{9E5F3653-2F4E-4EB6-A2E6-DA371AB47B07}" presName="sibTrans" presStyleCnt="0"/>
      <dgm:spPr/>
    </dgm:pt>
    <dgm:pt modelId="{B5041D32-70C5-4232-804B-4B335F2B19EC}" type="pres">
      <dgm:prSet presAssocID="{E300A729-0A30-4128-BC27-CF532F567178}" presName="node" presStyleLbl="node1" presStyleIdx="2" presStyleCnt="4">
        <dgm:presLayoutVars>
          <dgm:bulletEnabled val="1"/>
        </dgm:presLayoutVars>
      </dgm:prSet>
      <dgm:spPr/>
    </dgm:pt>
    <dgm:pt modelId="{0FDFCC34-BBCF-4BFA-9BF3-F0061EC386DF}" type="pres">
      <dgm:prSet presAssocID="{E92E2EC0-C36D-4067-9169-E70D3C90E661}" presName="sibTrans" presStyleCnt="0"/>
      <dgm:spPr/>
    </dgm:pt>
    <dgm:pt modelId="{AE7A08F8-7C76-45CE-A0E2-03E73A0A484B}" type="pres">
      <dgm:prSet presAssocID="{BD8305E3-950E-42C7-B6A9-E01016614437}" presName="node" presStyleLbl="node1" presStyleIdx="3" presStyleCnt="4">
        <dgm:presLayoutVars>
          <dgm:bulletEnabled val="1"/>
        </dgm:presLayoutVars>
      </dgm:prSet>
      <dgm:spPr/>
    </dgm:pt>
  </dgm:ptLst>
  <dgm:cxnLst>
    <dgm:cxn modelId="{73BD3C17-0DF7-4362-ABB9-FD04A6ECDD10}" type="presOf" srcId="{8D85623F-F6CE-4355-8F49-34453DF680D7}" destId="{277D3E23-02C8-4108-BEE3-D3293E0E96CF}" srcOrd="0" destOrd="0" presId="urn:microsoft.com/office/officeart/2005/8/layout/default"/>
    <dgm:cxn modelId="{4F140E1B-AAEB-4B25-BBEC-1D96DC128081}" srcId="{FFB1F14F-A64D-408C-B9A7-52627DC05224}" destId="{8D85623F-F6CE-4355-8F49-34453DF680D7}" srcOrd="1" destOrd="0" parTransId="{34A1E439-160D-4B42-BF16-84F0BB847F36}" sibTransId="{9E5F3653-2F4E-4EB6-A2E6-DA371AB47B07}"/>
    <dgm:cxn modelId="{F1A93C22-1407-4A0A-91B6-E9FC8FB99EFA}" srcId="{FFB1F14F-A64D-408C-B9A7-52627DC05224}" destId="{BD8305E3-950E-42C7-B6A9-E01016614437}" srcOrd="3" destOrd="0" parTransId="{95BBDE64-7099-4791-86FE-8F738A8632D1}" sibTransId="{8A2F93BE-70E1-4C51-8545-E7EB3F398448}"/>
    <dgm:cxn modelId="{4A27B32C-0B80-484C-96D8-4949AB8AEDE4}" type="presOf" srcId="{E300A729-0A30-4128-BC27-CF532F567178}" destId="{B5041D32-70C5-4232-804B-4B335F2B19EC}" srcOrd="0" destOrd="0" presId="urn:microsoft.com/office/officeart/2005/8/layout/default"/>
    <dgm:cxn modelId="{AD52803D-F3D5-4CDD-B13B-492FE4ADA75D}" type="presOf" srcId="{63248085-4C23-4C8B-8662-730A5CE385B3}" destId="{403C0772-5898-441D-80A0-CAC3784B9B9B}" srcOrd="0" destOrd="0" presId="urn:microsoft.com/office/officeart/2005/8/layout/default"/>
    <dgm:cxn modelId="{B47CCF60-C52D-4920-90E4-756C8C26578C}" srcId="{FFB1F14F-A64D-408C-B9A7-52627DC05224}" destId="{E300A729-0A30-4128-BC27-CF532F567178}" srcOrd="2" destOrd="0" parTransId="{FC820D6F-E19A-48CB-AB7E-F817F06EA2D4}" sibTransId="{E92E2EC0-C36D-4067-9169-E70D3C90E661}"/>
    <dgm:cxn modelId="{4B98A36B-4575-44D2-89BA-DECF8CF39809}" type="presOf" srcId="{BD8305E3-950E-42C7-B6A9-E01016614437}" destId="{AE7A08F8-7C76-45CE-A0E2-03E73A0A484B}" srcOrd="0" destOrd="0" presId="urn:microsoft.com/office/officeart/2005/8/layout/default"/>
    <dgm:cxn modelId="{88A66255-5ADB-4EA5-B61F-2B61EFEB7823}" type="presOf" srcId="{FFB1F14F-A64D-408C-B9A7-52627DC05224}" destId="{0DA65776-7914-4534-A7EF-AE6DCE4897B9}" srcOrd="0" destOrd="0" presId="urn:microsoft.com/office/officeart/2005/8/layout/default"/>
    <dgm:cxn modelId="{7B2FA19A-8C33-4F48-B8DD-3A4976971A23}" srcId="{FFB1F14F-A64D-408C-B9A7-52627DC05224}" destId="{63248085-4C23-4C8B-8662-730A5CE385B3}" srcOrd="0" destOrd="0" parTransId="{1B02373D-C0CE-4C40-989C-A90D1264CCD2}" sibTransId="{459C914D-87EA-4DB4-927C-37A38750F835}"/>
    <dgm:cxn modelId="{A9F07122-CF32-40E8-B410-8E37A21A7A10}" type="presParOf" srcId="{0DA65776-7914-4534-A7EF-AE6DCE4897B9}" destId="{403C0772-5898-441D-80A0-CAC3784B9B9B}" srcOrd="0" destOrd="0" presId="urn:microsoft.com/office/officeart/2005/8/layout/default"/>
    <dgm:cxn modelId="{6549C574-7840-4B74-B8AF-DCF8D35638A4}" type="presParOf" srcId="{0DA65776-7914-4534-A7EF-AE6DCE4897B9}" destId="{A0E41D00-C570-4BC5-9AC5-49BF8DF2CFCB}" srcOrd="1" destOrd="0" presId="urn:microsoft.com/office/officeart/2005/8/layout/default"/>
    <dgm:cxn modelId="{24A5B81F-7C66-4206-ACE6-BC7817230E04}" type="presParOf" srcId="{0DA65776-7914-4534-A7EF-AE6DCE4897B9}" destId="{277D3E23-02C8-4108-BEE3-D3293E0E96CF}" srcOrd="2" destOrd="0" presId="urn:microsoft.com/office/officeart/2005/8/layout/default"/>
    <dgm:cxn modelId="{14FFA635-F6CA-4DF6-934A-E22B918306C3}" type="presParOf" srcId="{0DA65776-7914-4534-A7EF-AE6DCE4897B9}" destId="{38D1441C-B877-445E-980C-D55AF68DF7F4}" srcOrd="3" destOrd="0" presId="urn:microsoft.com/office/officeart/2005/8/layout/default"/>
    <dgm:cxn modelId="{48654DC3-836C-4ED4-86AF-8C9AE9469A71}" type="presParOf" srcId="{0DA65776-7914-4534-A7EF-AE6DCE4897B9}" destId="{B5041D32-70C5-4232-804B-4B335F2B19EC}" srcOrd="4" destOrd="0" presId="urn:microsoft.com/office/officeart/2005/8/layout/default"/>
    <dgm:cxn modelId="{05EC40F3-2194-49FA-B5E6-C02828CA92CA}" type="presParOf" srcId="{0DA65776-7914-4534-A7EF-AE6DCE4897B9}" destId="{0FDFCC34-BBCF-4BFA-9BF3-F0061EC386DF}" srcOrd="5" destOrd="0" presId="urn:microsoft.com/office/officeart/2005/8/layout/default"/>
    <dgm:cxn modelId="{71C9C2D1-7EC2-461F-A372-177CC1BD772D}" type="presParOf" srcId="{0DA65776-7914-4534-A7EF-AE6DCE4897B9}" destId="{AE7A08F8-7C76-45CE-A0E2-03E73A0A484B}"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755AD9F-63F9-4525-942A-DB23527C3E0A}" type="doc">
      <dgm:prSet loTypeId="urn:microsoft.com/office/officeart/2005/8/layout/vProcess5" loCatId="process" qsTypeId="urn:microsoft.com/office/officeart/2005/8/quickstyle/simple5" qsCatId="simple" csTypeId="urn:microsoft.com/office/officeart/2005/8/colors/colorful1" csCatId="colorful" phldr="1"/>
      <dgm:spPr/>
      <dgm:t>
        <a:bodyPr/>
        <a:lstStyle/>
        <a:p>
          <a:endParaRPr lang="en-US"/>
        </a:p>
      </dgm:t>
    </dgm:pt>
    <dgm:pt modelId="{66ADA941-1D0A-4536-A56A-6C655C37814F}">
      <dgm:prSet/>
      <dgm:spPr/>
      <dgm:t>
        <a:bodyPr/>
        <a:lstStyle/>
        <a:p>
          <a:r>
            <a:rPr lang="en-US" b="0" baseline="0" dirty="0"/>
            <a:t>Spring 2026 – Solicitation Opens</a:t>
          </a:r>
          <a:endParaRPr lang="en-US" dirty="0"/>
        </a:p>
      </dgm:t>
    </dgm:pt>
    <dgm:pt modelId="{6BB54AAF-65C4-4C33-8276-BF66AF09E772}" type="parTrans" cxnId="{DE68AFB4-316D-4507-BDEF-7F215F831E29}">
      <dgm:prSet/>
      <dgm:spPr/>
      <dgm:t>
        <a:bodyPr/>
        <a:lstStyle/>
        <a:p>
          <a:endParaRPr lang="en-US"/>
        </a:p>
      </dgm:t>
    </dgm:pt>
    <dgm:pt modelId="{CBCA5297-E2A7-4617-8D4C-70CF7CC1BAE9}" type="sibTrans" cxnId="{DE68AFB4-316D-4507-BDEF-7F215F831E29}">
      <dgm:prSet/>
      <dgm:spPr/>
      <dgm:t>
        <a:bodyPr/>
        <a:lstStyle/>
        <a:p>
          <a:endParaRPr lang="en-US"/>
        </a:p>
      </dgm:t>
    </dgm:pt>
    <dgm:pt modelId="{33FDF6FA-A7D1-4172-A55E-94ACF736A817}">
      <dgm:prSet/>
      <dgm:spPr/>
      <dgm:t>
        <a:bodyPr/>
        <a:lstStyle/>
        <a:p>
          <a:r>
            <a:rPr lang="en-US" b="0" baseline="0" dirty="0"/>
            <a:t>Spring 2026 – Public Kickoff Meeting</a:t>
          </a:r>
          <a:endParaRPr lang="en-US" dirty="0"/>
        </a:p>
      </dgm:t>
    </dgm:pt>
    <dgm:pt modelId="{5274E570-23F2-4109-A2C4-D3DBDB32B837}" type="parTrans" cxnId="{42FB6AC8-B678-4D5F-AA33-251D53E37E0A}">
      <dgm:prSet/>
      <dgm:spPr/>
      <dgm:t>
        <a:bodyPr/>
        <a:lstStyle/>
        <a:p>
          <a:endParaRPr lang="en-US"/>
        </a:p>
      </dgm:t>
    </dgm:pt>
    <dgm:pt modelId="{66A2F181-04D0-4F2C-A3E0-B89D517F7C97}" type="sibTrans" cxnId="{42FB6AC8-B678-4D5F-AA33-251D53E37E0A}">
      <dgm:prSet/>
      <dgm:spPr/>
      <dgm:t>
        <a:bodyPr/>
        <a:lstStyle/>
        <a:p>
          <a:endParaRPr lang="en-US"/>
        </a:p>
      </dgm:t>
    </dgm:pt>
    <dgm:pt modelId="{B990C2FE-BA9E-4C1E-8FD7-133027AD5D37}">
      <dgm:prSet/>
      <dgm:spPr/>
      <dgm:t>
        <a:bodyPr/>
        <a:lstStyle/>
        <a:p>
          <a:r>
            <a:rPr lang="en-US" b="0" baseline="0" dirty="0"/>
            <a:t>Early Summer 2026 – Applications Due</a:t>
          </a:r>
          <a:endParaRPr lang="en-US" dirty="0"/>
        </a:p>
      </dgm:t>
    </dgm:pt>
    <dgm:pt modelId="{6BEF2FE8-3172-4ABF-BA61-A8035BB37448}" type="parTrans" cxnId="{4CEF974E-4A54-4F49-A23B-B728ACB2CBCB}">
      <dgm:prSet/>
      <dgm:spPr/>
      <dgm:t>
        <a:bodyPr/>
        <a:lstStyle/>
        <a:p>
          <a:endParaRPr lang="en-US"/>
        </a:p>
      </dgm:t>
    </dgm:pt>
    <dgm:pt modelId="{991C9683-0BFB-4315-9C73-713744A1524F}" type="sibTrans" cxnId="{4CEF974E-4A54-4F49-A23B-B728ACB2CBCB}">
      <dgm:prSet/>
      <dgm:spPr/>
      <dgm:t>
        <a:bodyPr/>
        <a:lstStyle/>
        <a:p>
          <a:endParaRPr lang="en-US"/>
        </a:p>
      </dgm:t>
    </dgm:pt>
    <dgm:pt modelId="{BFFD1E16-B85A-45AA-BDC0-CFB17CBD102A}">
      <dgm:prSet/>
      <dgm:spPr/>
      <dgm:t>
        <a:bodyPr/>
        <a:lstStyle/>
        <a:p>
          <a:r>
            <a:rPr lang="en-US" b="0" baseline="0" dirty="0"/>
            <a:t>Summer 2026 – Competitive Evaluation (SARTA &amp; SCATS Staff)</a:t>
          </a:r>
          <a:endParaRPr lang="en-US" dirty="0"/>
        </a:p>
      </dgm:t>
    </dgm:pt>
    <dgm:pt modelId="{D674C266-0243-4D67-A552-3B1CA6ECBAE8}" type="parTrans" cxnId="{842358E9-4A06-4490-B229-50381F9679F2}">
      <dgm:prSet/>
      <dgm:spPr/>
      <dgm:t>
        <a:bodyPr/>
        <a:lstStyle/>
        <a:p>
          <a:endParaRPr lang="en-US"/>
        </a:p>
      </dgm:t>
    </dgm:pt>
    <dgm:pt modelId="{830A425C-70A8-4D2D-B2DD-85A4C3613962}" type="sibTrans" cxnId="{842358E9-4A06-4490-B229-50381F9679F2}">
      <dgm:prSet/>
      <dgm:spPr/>
      <dgm:t>
        <a:bodyPr/>
        <a:lstStyle/>
        <a:p>
          <a:endParaRPr lang="en-US"/>
        </a:p>
      </dgm:t>
    </dgm:pt>
    <dgm:pt modelId="{56E35BB6-1E12-418E-B766-32501E64998E}">
      <dgm:prSet/>
      <dgm:spPr/>
      <dgm:t>
        <a:bodyPr/>
        <a:lstStyle/>
        <a:p>
          <a:r>
            <a:rPr lang="en-US" b="0" baseline="0" dirty="0"/>
            <a:t>Late Summer 2026 – Funding Recommendations &amp; Applicant Notification</a:t>
          </a:r>
          <a:endParaRPr lang="en-US" dirty="0"/>
        </a:p>
      </dgm:t>
    </dgm:pt>
    <dgm:pt modelId="{81FB703F-AF32-400F-A5C1-E25EFFD76B39}" type="parTrans" cxnId="{4BF7A185-C09D-496D-B9A6-9B279C77E5B8}">
      <dgm:prSet/>
      <dgm:spPr/>
      <dgm:t>
        <a:bodyPr/>
        <a:lstStyle/>
        <a:p>
          <a:endParaRPr lang="en-US"/>
        </a:p>
      </dgm:t>
    </dgm:pt>
    <dgm:pt modelId="{51D74F05-BE90-4321-883B-AA7FEC1A9827}" type="sibTrans" cxnId="{4BF7A185-C09D-496D-B9A6-9B279C77E5B8}">
      <dgm:prSet/>
      <dgm:spPr/>
      <dgm:t>
        <a:bodyPr/>
        <a:lstStyle/>
        <a:p>
          <a:endParaRPr lang="en-US"/>
        </a:p>
      </dgm:t>
    </dgm:pt>
    <dgm:pt modelId="{729042E8-2A51-4E61-927C-F552A9C7DE45}">
      <dgm:prSet/>
      <dgm:spPr/>
    </dgm:pt>
    <dgm:pt modelId="{512274D3-9EB2-432C-BAB6-45DEF5DE5A4A}" type="parTrans" cxnId="{74010B92-D194-48E3-B002-B9EC7FD7FB75}">
      <dgm:prSet/>
      <dgm:spPr/>
      <dgm:t>
        <a:bodyPr/>
        <a:lstStyle/>
        <a:p>
          <a:endParaRPr lang="en-US"/>
        </a:p>
      </dgm:t>
    </dgm:pt>
    <dgm:pt modelId="{AEDE6953-BC71-4C85-957B-730A72CB004D}" type="sibTrans" cxnId="{74010B92-D194-48E3-B002-B9EC7FD7FB75}">
      <dgm:prSet/>
      <dgm:spPr/>
      <dgm:t>
        <a:bodyPr/>
        <a:lstStyle/>
        <a:p>
          <a:endParaRPr lang="en-US"/>
        </a:p>
      </dgm:t>
    </dgm:pt>
    <dgm:pt modelId="{F94A3CD9-47BF-44F4-A3EE-899E53E8B4C9}" type="pres">
      <dgm:prSet presAssocID="{C755AD9F-63F9-4525-942A-DB23527C3E0A}" presName="outerComposite" presStyleCnt="0">
        <dgm:presLayoutVars>
          <dgm:chMax val="5"/>
          <dgm:dir/>
          <dgm:resizeHandles val="exact"/>
        </dgm:presLayoutVars>
      </dgm:prSet>
      <dgm:spPr/>
    </dgm:pt>
    <dgm:pt modelId="{44653A00-D54E-4717-AA12-56E801D99951}" type="pres">
      <dgm:prSet presAssocID="{C755AD9F-63F9-4525-942A-DB23527C3E0A}" presName="dummyMaxCanvas" presStyleCnt="0">
        <dgm:presLayoutVars/>
      </dgm:prSet>
      <dgm:spPr/>
    </dgm:pt>
    <dgm:pt modelId="{2386C7CF-9522-485A-9789-649790266D76}" type="pres">
      <dgm:prSet presAssocID="{C755AD9F-63F9-4525-942A-DB23527C3E0A}" presName="FiveNodes_1" presStyleLbl="node1" presStyleIdx="0" presStyleCnt="5">
        <dgm:presLayoutVars>
          <dgm:bulletEnabled val="1"/>
        </dgm:presLayoutVars>
      </dgm:prSet>
      <dgm:spPr/>
    </dgm:pt>
    <dgm:pt modelId="{4AE0DC4F-50EE-4C1B-B1C7-A6AC71A2A94A}" type="pres">
      <dgm:prSet presAssocID="{C755AD9F-63F9-4525-942A-DB23527C3E0A}" presName="FiveNodes_2" presStyleLbl="node1" presStyleIdx="1" presStyleCnt="5">
        <dgm:presLayoutVars>
          <dgm:bulletEnabled val="1"/>
        </dgm:presLayoutVars>
      </dgm:prSet>
      <dgm:spPr/>
    </dgm:pt>
    <dgm:pt modelId="{DEDD7845-7972-4139-807C-61E5A505627A}" type="pres">
      <dgm:prSet presAssocID="{C755AD9F-63F9-4525-942A-DB23527C3E0A}" presName="FiveNodes_3" presStyleLbl="node1" presStyleIdx="2" presStyleCnt="5">
        <dgm:presLayoutVars>
          <dgm:bulletEnabled val="1"/>
        </dgm:presLayoutVars>
      </dgm:prSet>
      <dgm:spPr/>
    </dgm:pt>
    <dgm:pt modelId="{2202B8B9-D73D-4E99-8787-71E29A46C352}" type="pres">
      <dgm:prSet presAssocID="{C755AD9F-63F9-4525-942A-DB23527C3E0A}" presName="FiveNodes_4" presStyleLbl="node1" presStyleIdx="3" presStyleCnt="5">
        <dgm:presLayoutVars>
          <dgm:bulletEnabled val="1"/>
        </dgm:presLayoutVars>
      </dgm:prSet>
      <dgm:spPr/>
    </dgm:pt>
    <dgm:pt modelId="{1795FE94-8B3C-4D9E-AE04-C6B66E9A1FE2}" type="pres">
      <dgm:prSet presAssocID="{C755AD9F-63F9-4525-942A-DB23527C3E0A}" presName="FiveNodes_5" presStyleLbl="node1" presStyleIdx="4" presStyleCnt="5">
        <dgm:presLayoutVars>
          <dgm:bulletEnabled val="1"/>
        </dgm:presLayoutVars>
      </dgm:prSet>
      <dgm:spPr/>
    </dgm:pt>
    <dgm:pt modelId="{BD3473BB-305E-4E7C-A99A-287AF5981D45}" type="pres">
      <dgm:prSet presAssocID="{C755AD9F-63F9-4525-942A-DB23527C3E0A}" presName="FiveConn_1-2" presStyleLbl="fgAccFollowNode1" presStyleIdx="0" presStyleCnt="4">
        <dgm:presLayoutVars>
          <dgm:bulletEnabled val="1"/>
        </dgm:presLayoutVars>
      </dgm:prSet>
      <dgm:spPr/>
    </dgm:pt>
    <dgm:pt modelId="{97715776-D4B0-4611-9E9E-15DE8BA01071}" type="pres">
      <dgm:prSet presAssocID="{C755AD9F-63F9-4525-942A-DB23527C3E0A}" presName="FiveConn_2-3" presStyleLbl="fgAccFollowNode1" presStyleIdx="1" presStyleCnt="4">
        <dgm:presLayoutVars>
          <dgm:bulletEnabled val="1"/>
        </dgm:presLayoutVars>
      </dgm:prSet>
      <dgm:spPr/>
    </dgm:pt>
    <dgm:pt modelId="{8DCB2614-38E5-49F4-B454-24ACF872A9AE}" type="pres">
      <dgm:prSet presAssocID="{C755AD9F-63F9-4525-942A-DB23527C3E0A}" presName="FiveConn_3-4" presStyleLbl="fgAccFollowNode1" presStyleIdx="2" presStyleCnt="4">
        <dgm:presLayoutVars>
          <dgm:bulletEnabled val="1"/>
        </dgm:presLayoutVars>
      </dgm:prSet>
      <dgm:spPr/>
    </dgm:pt>
    <dgm:pt modelId="{3401F340-FA09-4DED-8E91-453A1D5F9729}" type="pres">
      <dgm:prSet presAssocID="{C755AD9F-63F9-4525-942A-DB23527C3E0A}" presName="FiveConn_4-5" presStyleLbl="fgAccFollowNode1" presStyleIdx="3" presStyleCnt="4">
        <dgm:presLayoutVars>
          <dgm:bulletEnabled val="1"/>
        </dgm:presLayoutVars>
      </dgm:prSet>
      <dgm:spPr/>
    </dgm:pt>
    <dgm:pt modelId="{E09BB9FF-71BB-4CA6-B65D-2E9C5128D183}" type="pres">
      <dgm:prSet presAssocID="{C755AD9F-63F9-4525-942A-DB23527C3E0A}" presName="FiveNodes_1_text" presStyleLbl="node1" presStyleIdx="4" presStyleCnt="5">
        <dgm:presLayoutVars>
          <dgm:bulletEnabled val="1"/>
        </dgm:presLayoutVars>
      </dgm:prSet>
      <dgm:spPr/>
    </dgm:pt>
    <dgm:pt modelId="{C18D0FAC-9AF8-450F-947F-0D366C2A6563}" type="pres">
      <dgm:prSet presAssocID="{C755AD9F-63F9-4525-942A-DB23527C3E0A}" presName="FiveNodes_2_text" presStyleLbl="node1" presStyleIdx="4" presStyleCnt="5">
        <dgm:presLayoutVars>
          <dgm:bulletEnabled val="1"/>
        </dgm:presLayoutVars>
      </dgm:prSet>
      <dgm:spPr/>
    </dgm:pt>
    <dgm:pt modelId="{E5379765-CFC3-486C-BF4E-10E10175C977}" type="pres">
      <dgm:prSet presAssocID="{C755AD9F-63F9-4525-942A-DB23527C3E0A}" presName="FiveNodes_3_text" presStyleLbl="node1" presStyleIdx="4" presStyleCnt="5">
        <dgm:presLayoutVars>
          <dgm:bulletEnabled val="1"/>
        </dgm:presLayoutVars>
      </dgm:prSet>
      <dgm:spPr/>
    </dgm:pt>
    <dgm:pt modelId="{0A542FBB-BBEF-4A98-8C71-B1DD45FB7F91}" type="pres">
      <dgm:prSet presAssocID="{C755AD9F-63F9-4525-942A-DB23527C3E0A}" presName="FiveNodes_4_text" presStyleLbl="node1" presStyleIdx="4" presStyleCnt="5">
        <dgm:presLayoutVars>
          <dgm:bulletEnabled val="1"/>
        </dgm:presLayoutVars>
      </dgm:prSet>
      <dgm:spPr/>
    </dgm:pt>
    <dgm:pt modelId="{16F7AEE2-D896-4609-86DF-9360170E23D5}" type="pres">
      <dgm:prSet presAssocID="{C755AD9F-63F9-4525-942A-DB23527C3E0A}" presName="FiveNodes_5_text" presStyleLbl="node1" presStyleIdx="4" presStyleCnt="5">
        <dgm:presLayoutVars>
          <dgm:bulletEnabled val="1"/>
        </dgm:presLayoutVars>
      </dgm:prSet>
      <dgm:spPr/>
    </dgm:pt>
  </dgm:ptLst>
  <dgm:cxnLst>
    <dgm:cxn modelId="{90694017-A68C-4565-B89A-15DD714D1C65}" type="presOf" srcId="{830A425C-70A8-4D2D-B2DD-85A4C3613962}" destId="{3401F340-FA09-4DED-8E91-453A1D5F9729}" srcOrd="0" destOrd="0" presId="urn:microsoft.com/office/officeart/2005/8/layout/vProcess5"/>
    <dgm:cxn modelId="{EEA55020-F15A-400F-A7ED-6845950AD2A9}" type="presOf" srcId="{66ADA941-1D0A-4536-A56A-6C655C37814F}" destId="{2386C7CF-9522-485A-9789-649790266D76}" srcOrd="0" destOrd="0" presId="urn:microsoft.com/office/officeart/2005/8/layout/vProcess5"/>
    <dgm:cxn modelId="{61979426-0000-4641-93A8-307F44A08065}" type="presOf" srcId="{33FDF6FA-A7D1-4172-A55E-94ACF736A817}" destId="{4AE0DC4F-50EE-4C1B-B1C7-A6AC71A2A94A}" srcOrd="0" destOrd="0" presId="urn:microsoft.com/office/officeart/2005/8/layout/vProcess5"/>
    <dgm:cxn modelId="{90639C30-E623-4250-AE1F-C0C601BECB67}" type="presOf" srcId="{C755AD9F-63F9-4525-942A-DB23527C3E0A}" destId="{F94A3CD9-47BF-44F4-A3EE-899E53E8B4C9}" srcOrd="0" destOrd="0" presId="urn:microsoft.com/office/officeart/2005/8/layout/vProcess5"/>
    <dgm:cxn modelId="{72035F35-987E-4E83-BEFC-17479E0E7B5E}" type="presOf" srcId="{B990C2FE-BA9E-4C1E-8FD7-133027AD5D37}" destId="{DEDD7845-7972-4139-807C-61E5A505627A}" srcOrd="0" destOrd="0" presId="urn:microsoft.com/office/officeart/2005/8/layout/vProcess5"/>
    <dgm:cxn modelId="{A09CFB3D-3D20-48DE-8456-97110F1CC6AF}" type="presOf" srcId="{BFFD1E16-B85A-45AA-BDC0-CFB17CBD102A}" destId="{0A542FBB-BBEF-4A98-8C71-B1DD45FB7F91}" srcOrd="1" destOrd="0" presId="urn:microsoft.com/office/officeart/2005/8/layout/vProcess5"/>
    <dgm:cxn modelId="{314F3860-EB96-4632-B167-4C2BE798A681}" type="presOf" srcId="{B990C2FE-BA9E-4C1E-8FD7-133027AD5D37}" destId="{E5379765-CFC3-486C-BF4E-10E10175C977}" srcOrd="1" destOrd="0" presId="urn:microsoft.com/office/officeart/2005/8/layout/vProcess5"/>
    <dgm:cxn modelId="{358B6167-A862-480E-A7FF-EACCF190AE41}" type="presOf" srcId="{66A2F181-04D0-4F2C-A3E0-B89D517F7C97}" destId="{97715776-D4B0-4611-9E9E-15DE8BA01071}" srcOrd="0" destOrd="0" presId="urn:microsoft.com/office/officeart/2005/8/layout/vProcess5"/>
    <dgm:cxn modelId="{0D373A68-6DC3-4D3A-91B4-9A73CA2027B8}" type="presOf" srcId="{56E35BB6-1E12-418E-B766-32501E64998E}" destId="{16F7AEE2-D896-4609-86DF-9360170E23D5}" srcOrd="1" destOrd="0" presId="urn:microsoft.com/office/officeart/2005/8/layout/vProcess5"/>
    <dgm:cxn modelId="{2E0D104A-E3A8-4A13-9474-71CB8FDAA9A4}" type="presOf" srcId="{CBCA5297-E2A7-4617-8D4C-70CF7CC1BAE9}" destId="{BD3473BB-305E-4E7C-A99A-287AF5981D45}" srcOrd="0" destOrd="0" presId="urn:microsoft.com/office/officeart/2005/8/layout/vProcess5"/>
    <dgm:cxn modelId="{025EE44D-8310-4DBA-8346-5C0072C79093}" type="presOf" srcId="{BFFD1E16-B85A-45AA-BDC0-CFB17CBD102A}" destId="{2202B8B9-D73D-4E99-8787-71E29A46C352}" srcOrd="0" destOrd="0" presId="urn:microsoft.com/office/officeart/2005/8/layout/vProcess5"/>
    <dgm:cxn modelId="{4CEF974E-4A54-4F49-A23B-B728ACB2CBCB}" srcId="{C755AD9F-63F9-4525-942A-DB23527C3E0A}" destId="{B990C2FE-BA9E-4C1E-8FD7-133027AD5D37}" srcOrd="2" destOrd="0" parTransId="{6BEF2FE8-3172-4ABF-BA61-A8035BB37448}" sibTransId="{991C9683-0BFB-4315-9C73-713744A1524F}"/>
    <dgm:cxn modelId="{F994DF72-7833-43CB-862B-044B4E2A19B0}" type="presOf" srcId="{33FDF6FA-A7D1-4172-A55E-94ACF736A817}" destId="{C18D0FAC-9AF8-450F-947F-0D366C2A6563}" srcOrd="1" destOrd="0" presId="urn:microsoft.com/office/officeart/2005/8/layout/vProcess5"/>
    <dgm:cxn modelId="{4974E17B-AE4A-45DC-956F-D61B2788B506}" type="presOf" srcId="{991C9683-0BFB-4315-9C73-713744A1524F}" destId="{8DCB2614-38E5-49F4-B454-24ACF872A9AE}" srcOrd="0" destOrd="0" presId="urn:microsoft.com/office/officeart/2005/8/layout/vProcess5"/>
    <dgm:cxn modelId="{4BF7A185-C09D-496D-B9A6-9B279C77E5B8}" srcId="{C755AD9F-63F9-4525-942A-DB23527C3E0A}" destId="{56E35BB6-1E12-418E-B766-32501E64998E}" srcOrd="4" destOrd="0" parTransId="{81FB703F-AF32-400F-A5C1-E25EFFD76B39}" sibTransId="{51D74F05-BE90-4321-883B-AA7FEC1A9827}"/>
    <dgm:cxn modelId="{74010B92-D194-48E3-B002-B9EC7FD7FB75}" srcId="{C755AD9F-63F9-4525-942A-DB23527C3E0A}" destId="{729042E8-2A51-4E61-927C-F552A9C7DE45}" srcOrd="5" destOrd="0" parTransId="{512274D3-9EB2-432C-BAB6-45DEF5DE5A4A}" sibTransId="{AEDE6953-BC71-4C85-957B-730A72CB004D}"/>
    <dgm:cxn modelId="{BC97509B-265E-42AD-945C-AD4B0F37CB4A}" type="presOf" srcId="{66ADA941-1D0A-4536-A56A-6C655C37814F}" destId="{E09BB9FF-71BB-4CA6-B65D-2E9C5128D183}" srcOrd="1" destOrd="0" presId="urn:microsoft.com/office/officeart/2005/8/layout/vProcess5"/>
    <dgm:cxn modelId="{078C12B1-F4DD-4DB1-A73A-5673C01EAC9B}" type="presOf" srcId="{56E35BB6-1E12-418E-B766-32501E64998E}" destId="{1795FE94-8B3C-4D9E-AE04-C6B66E9A1FE2}" srcOrd="0" destOrd="0" presId="urn:microsoft.com/office/officeart/2005/8/layout/vProcess5"/>
    <dgm:cxn modelId="{DE68AFB4-316D-4507-BDEF-7F215F831E29}" srcId="{C755AD9F-63F9-4525-942A-DB23527C3E0A}" destId="{66ADA941-1D0A-4536-A56A-6C655C37814F}" srcOrd="0" destOrd="0" parTransId="{6BB54AAF-65C4-4C33-8276-BF66AF09E772}" sibTransId="{CBCA5297-E2A7-4617-8D4C-70CF7CC1BAE9}"/>
    <dgm:cxn modelId="{42FB6AC8-B678-4D5F-AA33-251D53E37E0A}" srcId="{C755AD9F-63F9-4525-942A-DB23527C3E0A}" destId="{33FDF6FA-A7D1-4172-A55E-94ACF736A817}" srcOrd="1" destOrd="0" parTransId="{5274E570-23F2-4109-A2C4-D3DBDB32B837}" sibTransId="{66A2F181-04D0-4F2C-A3E0-B89D517F7C97}"/>
    <dgm:cxn modelId="{842358E9-4A06-4490-B229-50381F9679F2}" srcId="{C755AD9F-63F9-4525-942A-DB23527C3E0A}" destId="{BFFD1E16-B85A-45AA-BDC0-CFB17CBD102A}" srcOrd="3" destOrd="0" parTransId="{D674C266-0243-4D67-A552-3B1CA6ECBAE8}" sibTransId="{830A425C-70A8-4D2D-B2DD-85A4C3613962}"/>
    <dgm:cxn modelId="{A5CE833D-0D72-42C0-9AD8-03F5EA294218}" type="presParOf" srcId="{F94A3CD9-47BF-44F4-A3EE-899E53E8B4C9}" destId="{44653A00-D54E-4717-AA12-56E801D99951}" srcOrd="0" destOrd="0" presId="urn:microsoft.com/office/officeart/2005/8/layout/vProcess5"/>
    <dgm:cxn modelId="{DFBF97AB-464F-44AA-89ED-EB7CE13E7B7A}" type="presParOf" srcId="{F94A3CD9-47BF-44F4-A3EE-899E53E8B4C9}" destId="{2386C7CF-9522-485A-9789-649790266D76}" srcOrd="1" destOrd="0" presId="urn:microsoft.com/office/officeart/2005/8/layout/vProcess5"/>
    <dgm:cxn modelId="{7FB85A4B-E3BA-4668-9A8E-A510AA092B57}" type="presParOf" srcId="{F94A3CD9-47BF-44F4-A3EE-899E53E8B4C9}" destId="{4AE0DC4F-50EE-4C1B-B1C7-A6AC71A2A94A}" srcOrd="2" destOrd="0" presId="urn:microsoft.com/office/officeart/2005/8/layout/vProcess5"/>
    <dgm:cxn modelId="{0226EFBD-49BB-464E-A898-19A0D3537CF2}" type="presParOf" srcId="{F94A3CD9-47BF-44F4-A3EE-899E53E8B4C9}" destId="{DEDD7845-7972-4139-807C-61E5A505627A}" srcOrd="3" destOrd="0" presId="urn:microsoft.com/office/officeart/2005/8/layout/vProcess5"/>
    <dgm:cxn modelId="{FD8F2259-91B9-44F2-B96E-1CE65562F863}" type="presParOf" srcId="{F94A3CD9-47BF-44F4-A3EE-899E53E8B4C9}" destId="{2202B8B9-D73D-4E99-8787-71E29A46C352}" srcOrd="4" destOrd="0" presId="urn:microsoft.com/office/officeart/2005/8/layout/vProcess5"/>
    <dgm:cxn modelId="{6696495D-44BB-476C-AE2A-E20A3C332EA7}" type="presParOf" srcId="{F94A3CD9-47BF-44F4-A3EE-899E53E8B4C9}" destId="{1795FE94-8B3C-4D9E-AE04-C6B66E9A1FE2}" srcOrd="5" destOrd="0" presId="urn:microsoft.com/office/officeart/2005/8/layout/vProcess5"/>
    <dgm:cxn modelId="{3396B0ED-4740-46D1-8693-624BD2543307}" type="presParOf" srcId="{F94A3CD9-47BF-44F4-A3EE-899E53E8B4C9}" destId="{BD3473BB-305E-4E7C-A99A-287AF5981D45}" srcOrd="6" destOrd="0" presId="urn:microsoft.com/office/officeart/2005/8/layout/vProcess5"/>
    <dgm:cxn modelId="{2194D008-FA5E-48ED-A06B-E406870870ED}" type="presParOf" srcId="{F94A3CD9-47BF-44F4-A3EE-899E53E8B4C9}" destId="{97715776-D4B0-4611-9E9E-15DE8BA01071}" srcOrd="7" destOrd="0" presId="urn:microsoft.com/office/officeart/2005/8/layout/vProcess5"/>
    <dgm:cxn modelId="{6DB64017-D791-4DC0-BFBF-DCD05421E532}" type="presParOf" srcId="{F94A3CD9-47BF-44F4-A3EE-899E53E8B4C9}" destId="{8DCB2614-38E5-49F4-B454-24ACF872A9AE}" srcOrd="8" destOrd="0" presId="urn:microsoft.com/office/officeart/2005/8/layout/vProcess5"/>
    <dgm:cxn modelId="{89E87CFE-47AE-418E-B1DB-F878B321FC43}" type="presParOf" srcId="{F94A3CD9-47BF-44F4-A3EE-899E53E8B4C9}" destId="{3401F340-FA09-4DED-8E91-453A1D5F9729}" srcOrd="9" destOrd="0" presId="urn:microsoft.com/office/officeart/2005/8/layout/vProcess5"/>
    <dgm:cxn modelId="{B067CEBE-5054-4D79-B656-78E465FE2494}" type="presParOf" srcId="{F94A3CD9-47BF-44F4-A3EE-899E53E8B4C9}" destId="{E09BB9FF-71BB-4CA6-B65D-2E9C5128D183}" srcOrd="10" destOrd="0" presId="urn:microsoft.com/office/officeart/2005/8/layout/vProcess5"/>
    <dgm:cxn modelId="{CB7EC271-5F2B-4D1E-B84C-6F9B89F73477}" type="presParOf" srcId="{F94A3CD9-47BF-44F4-A3EE-899E53E8B4C9}" destId="{C18D0FAC-9AF8-450F-947F-0D366C2A6563}" srcOrd="11" destOrd="0" presId="urn:microsoft.com/office/officeart/2005/8/layout/vProcess5"/>
    <dgm:cxn modelId="{A204CDC5-CC93-4323-A486-2A16D21421F8}" type="presParOf" srcId="{F94A3CD9-47BF-44F4-A3EE-899E53E8B4C9}" destId="{E5379765-CFC3-486C-BF4E-10E10175C977}" srcOrd="12" destOrd="0" presId="urn:microsoft.com/office/officeart/2005/8/layout/vProcess5"/>
    <dgm:cxn modelId="{1360FA68-0CAB-4C2F-9726-C9FD9031133D}" type="presParOf" srcId="{F94A3CD9-47BF-44F4-A3EE-899E53E8B4C9}" destId="{0A542FBB-BBEF-4A98-8C71-B1DD45FB7F91}" srcOrd="13" destOrd="0" presId="urn:microsoft.com/office/officeart/2005/8/layout/vProcess5"/>
    <dgm:cxn modelId="{DAB211FD-DF59-4388-A2C6-76987485721B}" type="presParOf" srcId="{F94A3CD9-47BF-44F4-A3EE-899E53E8B4C9}" destId="{16F7AEE2-D896-4609-86DF-9360170E23D5}"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C032FC-CBCE-449F-A146-019A843B3DB7}">
      <dsp:nvSpPr>
        <dsp:cNvPr id="0" name=""/>
        <dsp:cNvSpPr/>
      </dsp:nvSpPr>
      <dsp:spPr>
        <a:xfrm>
          <a:off x="3524" y="161211"/>
          <a:ext cx="1602581" cy="76466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l" defTabSz="400050">
            <a:lnSpc>
              <a:spcPct val="90000"/>
            </a:lnSpc>
            <a:spcBef>
              <a:spcPct val="0"/>
            </a:spcBef>
            <a:spcAft>
              <a:spcPct val="35000"/>
            </a:spcAft>
            <a:buNone/>
          </a:pPr>
          <a:r>
            <a:rPr lang="en-US" sz="900" kern="1200" dirty="0"/>
            <a:t>Canton City Lines (National City Lines)</a:t>
          </a:r>
        </a:p>
      </dsp:txBody>
      <dsp:txXfrm>
        <a:off x="3524" y="161211"/>
        <a:ext cx="1602581" cy="509777"/>
      </dsp:txXfrm>
    </dsp:sp>
    <dsp:sp modelId="{2397DE2E-CF2E-46D6-A5BB-04D4271469BC}">
      <dsp:nvSpPr>
        <dsp:cNvPr id="0" name=""/>
        <dsp:cNvSpPr/>
      </dsp:nvSpPr>
      <dsp:spPr>
        <a:xfrm>
          <a:off x="331764" y="670989"/>
          <a:ext cx="1602581" cy="615599"/>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l" defTabSz="400050">
            <a:lnSpc>
              <a:spcPct val="90000"/>
            </a:lnSpc>
            <a:spcBef>
              <a:spcPct val="0"/>
            </a:spcBef>
            <a:spcAft>
              <a:spcPct val="15000"/>
            </a:spcAft>
            <a:buChar char="•"/>
          </a:pPr>
          <a:r>
            <a:rPr lang="en-US" sz="900" kern="1200" dirty="0"/>
            <a:t> 1940-1971</a:t>
          </a:r>
        </a:p>
        <a:p>
          <a:pPr marL="57150" lvl="1" indent="-57150" algn="l" defTabSz="400050">
            <a:lnSpc>
              <a:spcPct val="90000"/>
            </a:lnSpc>
            <a:spcBef>
              <a:spcPct val="0"/>
            </a:spcBef>
            <a:spcAft>
              <a:spcPct val="15000"/>
            </a:spcAft>
            <a:buChar char="•"/>
          </a:pPr>
          <a:r>
            <a:rPr lang="en-US" sz="900" kern="1200"/>
            <a:t>Privately Operated</a:t>
          </a:r>
          <a:endParaRPr lang="en-US" sz="900" kern="1200" dirty="0"/>
        </a:p>
      </dsp:txBody>
      <dsp:txXfrm>
        <a:off x="349794" y="689019"/>
        <a:ext cx="1566521" cy="579539"/>
      </dsp:txXfrm>
    </dsp:sp>
    <dsp:sp modelId="{FE4B60C8-3139-473E-82ED-C0DC4C588B04}">
      <dsp:nvSpPr>
        <dsp:cNvPr id="0" name=""/>
        <dsp:cNvSpPr/>
      </dsp:nvSpPr>
      <dsp:spPr>
        <a:xfrm>
          <a:off x="1849051" y="216602"/>
          <a:ext cx="515044" cy="398996"/>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1849051" y="296401"/>
        <a:ext cx="395345" cy="239398"/>
      </dsp:txXfrm>
    </dsp:sp>
    <dsp:sp modelId="{E6C7B5FD-1FB0-4B08-A163-2CFAAEB9CDE8}">
      <dsp:nvSpPr>
        <dsp:cNvPr id="0" name=""/>
        <dsp:cNvSpPr/>
      </dsp:nvSpPr>
      <dsp:spPr>
        <a:xfrm>
          <a:off x="2577888" y="161211"/>
          <a:ext cx="1602581" cy="76466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l" defTabSz="400050">
            <a:lnSpc>
              <a:spcPct val="90000"/>
            </a:lnSpc>
            <a:spcBef>
              <a:spcPct val="0"/>
            </a:spcBef>
            <a:spcAft>
              <a:spcPct val="35000"/>
            </a:spcAft>
            <a:buNone/>
          </a:pPr>
          <a:r>
            <a:rPr lang="en-US" sz="900" kern="1200" dirty="0"/>
            <a:t>Canton Regional Transit Authority</a:t>
          </a:r>
        </a:p>
      </dsp:txBody>
      <dsp:txXfrm>
        <a:off x="2577888" y="161211"/>
        <a:ext cx="1602581" cy="509777"/>
      </dsp:txXfrm>
    </dsp:sp>
    <dsp:sp modelId="{E8F8CB8C-2775-491D-822D-4C1AB60E5943}">
      <dsp:nvSpPr>
        <dsp:cNvPr id="0" name=""/>
        <dsp:cNvSpPr/>
      </dsp:nvSpPr>
      <dsp:spPr>
        <a:xfrm>
          <a:off x="2906128" y="670989"/>
          <a:ext cx="1602581" cy="615599"/>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l" defTabSz="400050">
            <a:lnSpc>
              <a:spcPct val="90000"/>
            </a:lnSpc>
            <a:spcBef>
              <a:spcPct val="0"/>
            </a:spcBef>
            <a:spcAft>
              <a:spcPct val="15000"/>
            </a:spcAft>
            <a:buChar char="•"/>
          </a:pPr>
          <a:r>
            <a:rPr lang="en-US" sz="900" kern="1200" dirty="0"/>
            <a:t> 1971-1997</a:t>
          </a:r>
        </a:p>
        <a:p>
          <a:pPr marL="57150" lvl="1" indent="-57150" algn="l" defTabSz="400050">
            <a:lnSpc>
              <a:spcPct val="90000"/>
            </a:lnSpc>
            <a:spcBef>
              <a:spcPct val="0"/>
            </a:spcBef>
            <a:spcAft>
              <a:spcPct val="15000"/>
            </a:spcAft>
            <a:buChar char="•"/>
          </a:pPr>
          <a:r>
            <a:rPr lang="en-US" sz="900" kern="1200"/>
            <a:t>Publicly Operated</a:t>
          </a:r>
          <a:endParaRPr lang="en-US" sz="900" kern="1200" dirty="0"/>
        </a:p>
      </dsp:txBody>
      <dsp:txXfrm>
        <a:off x="2924158" y="689019"/>
        <a:ext cx="1566521" cy="579539"/>
      </dsp:txXfrm>
    </dsp:sp>
    <dsp:sp modelId="{5041BAC0-90B2-42DE-B848-91AA5F755F58}">
      <dsp:nvSpPr>
        <dsp:cNvPr id="0" name=""/>
        <dsp:cNvSpPr/>
      </dsp:nvSpPr>
      <dsp:spPr>
        <a:xfrm>
          <a:off x="4423416" y="216602"/>
          <a:ext cx="515044" cy="398996"/>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423416" y="296401"/>
        <a:ext cx="395345" cy="239398"/>
      </dsp:txXfrm>
    </dsp:sp>
    <dsp:sp modelId="{9E6DEA67-7C1C-4753-8A54-CDAB385C68DD}">
      <dsp:nvSpPr>
        <dsp:cNvPr id="0" name=""/>
        <dsp:cNvSpPr/>
      </dsp:nvSpPr>
      <dsp:spPr>
        <a:xfrm>
          <a:off x="5152252" y="161211"/>
          <a:ext cx="1602581" cy="76466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l" defTabSz="400050">
            <a:lnSpc>
              <a:spcPct val="90000"/>
            </a:lnSpc>
            <a:spcBef>
              <a:spcPct val="0"/>
            </a:spcBef>
            <a:spcAft>
              <a:spcPct val="35000"/>
            </a:spcAft>
            <a:buNone/>
          </a:pPr>
          <a:r>
            <a:rPr lang="en-US" sz="900" kern="1200" dirty="0"/>
            <a:t>Stark Area Regional Transit Authority (SARTA)</a:t>
          </a:r>
        </a:p>
      </dsp:txBody>
      <dsp:txXfrm>
        <a:off x="5152252" y="161211"/>
        <a:ext cx="1602581" cy="509777"/>
      </dsp:txXfrm>
    </dsp:sp>
    <dsp:sp modelId="{3F8AEEA8-DCFC-45E6-8542-7658617F45E0}">
      <dsp:nvSpPr>
        <dsp:cNvPr id="0" name=""/>
        <dsp:cNvSpPr/>
      </dsp:nvSpPr>
      <dsp:spPr>
        <a:xfrm>
          <a:off x="5480492" y="670989"/>
          <a:ext cx="1602581" cy="615599"/>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l" defTabSz="400050">
            <a:lnSpc>
              <a:spcPct val="90000"/>
            </a:lnSpc>
            <a:spcBef>
              <a:spcPct val="0"/>
            </a:spcBef>
            <a:spcAft>
              <a:spcPct val="15000"/>
            </a:spcAft>
            <a:buChar char="•"/>
          </a:pPr>
          <a:r>
            <a:rPr lang="en-US" sz="900" kern="1200" dirty="0"/>
            <a:t> Est. 1997</a:t>
          </a:r>
        </a:p>
        <a:p>
          <a:pPr marL="57150" lvl="1" indent="-57150" algn="l" defTabSz="400050">
            <a:lnSpc>
              <a:spcPct val="90000"/>
            </a:lnSpc>
            <a:spcBef>
              <a:spcPct val="0"/>
            </a:spcBef>
            <a:spcAft>
              <a:spcPct val="15000"/>
            </a:spcAft>
            <a:buChar char="•"/>
          </a:pPr>
          <a:r>
            <a:rPr lang="en-US" sz="900" kern="1200"/>
            <a:t>Publicly Operated</a:t>
          </a:r>
          <a:endParaRPr lang="en-US" sz="900" kern="1200" dirty="0"/>
        </a:p>
      </dsp:txBody>
      <dsp:txXfrm>
        <a:off x="5498522" y="689019"/>
        <a:ext cx="1566521" cy="5795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4BAE7-0982-49A8-9EF7-B685B964034A}">
      <dsp:nvSpPr>
        <dsp:cNvPr id="0" name=""/>
        <dsp:cNvSpPr/>
      </dsp:nvSpPr>
      <dsp:spPr>
        <a:xfrm>
          <a:off x="0" y="141176"/>
          <a:ext cx="7800321" cy="1455299"/>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5392" tIns="145796" rIns="605392" bIns="85344"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t>Purchase of accessible vans and buses </a:t>
          </a:r>
        </a:p>
        <a:p>
          <a:pPr marL="114300" lvl="1" indent="-114300" algn="l" defTabSz="533400">
            <a:lnSpc>
              <a:spcPct val="90000"/>
            </a:lnSpc>
            <a:spcBef>
              <a:spcPct val="0"/>
            </a:spcBef>
            <a:spcAft>
              <a:spcPct val="15000"/>
            </a:spcAft>
            <a:buChar char="•"/>
          </a:pPr>
          <a:r>
            <a:rPr lang="en-US" sz="1200" b="1" kern="1200" dirty="0"/>
            <a:t>Vehicle replacement, rehabilitation, and preventive maintenance</a:t>
          </a:r>
        </a:p>
        <a:p>
          <a:pPr marL="114300" lvl="1" indent="-114300" algn="l" defTabSz="533400">
            <a:lnSpc>
              <a:spcPct val="90000"/>
            </a:lnSpc>
            <a:spcBef>
              <a:spcPct val="0"/>
            </a:spcBef>
            <a:spcAft>
              <a:spcPct val="15000"/>
            </a:spcAft>
            <a:buChar char="•"/>
          </a:pPr>
          <a:r>
            <a:rPr lang="en-US" sz="1200" b="1" kern="1200" dirty="0"/>
            <a:t>Wheelchair lifts, ramps and securement equipment</a:t>
          </a:r>
        </a:p>
        <a:p>
          <a:pPr marL="114300" lvl="1" indent="-114300" algn="l" defTabSz="533400">
            <a:lnSpc>
              <a:spcPct val="90000"/>
            </a:lnSpc>
            <a:spcBef>
              <a:spcPct val="0"/>
            </a:spcBef>
            <a:spcAft>
              <a:spcPct val="15000"/>
            </a:spcAft>
            <a:buChar char="•"/>
          </a:pPr>
          <a:r>
            <a:rPr lang="en-US" sz="1200" b="1" kern="1200" dirty="0"/>
            <a:t>Radios and communication systems</a:t>
          </a:r>
        </a:p>
      </dsp:txBody>
      <dsp:txXfrm>
        <a:off x="0" y="141176"/>
        <a:ext cx="7800321" cy="1455299"/>
      </dsp:txXfrm>
    </dsp:sp>
    <dsp:sp modelId="{8D508E4F-CF5E-48D7-9249-7BD5D70EEEBA}">
      <dsp:nvSpPr>
        <dsp:cNvPr id="0" name=""/>
        <dsp:cNvSpPr/>
      </dsp:nvSpPr>
      <dsp:spPr>
        <a:xfrm>
          <a:off x="390016" y="37856"/>
          <a:ext cx="5460224" cy="206640"/>
        </a:xfrm>
        <a:prstGeom prst="round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383" tIns="0" rIns="206383" bIns="0" numCol="1" spcCol="1270" anchor="ctr" anchorCtr="0">
          <a:noAutofit/>
        </a:bodyPr>
        <a:lstStyle/>
        <a:p>
          <a:pPr marL="0" lvl="0" indent="0" algn="l" defTabSz="533400">
            <a:lnSpc>
              <a:spcPct val="90000"/>
            </a:lnSpc>
            <a:spcBef>
              <a:spcPct val="0"/>
            </a:spcBef>
            <a:spcAft>
              <a:spcPct val="35000"/>
            </a:spcAft>
            <a:buNone/>
          </a:pPr>
          <a:r>
            <a:rPr lang="en-US" sz="1200" b="1" kern="1200" dirty="0"/>
            <a:t>Eligible Vehicle Expenses</a:t>
          </a:r>
        </a:p>
      </dsp:txBody>
      <dsp:txXfrm>
        <a:off x="400103" y="47943"/>
        <a:ext cx="5440050" cy="186466"/>
      </dsp:txXfrm>
    </dsp:sp>
    <dsp:sp modelId="{33A25E33-0433-4BB4-9E9B-0E71EAF33E33}">
      <dsp:nvSpPr>
        <dsp:cNvPr id="0" name=""/>
        <dsp:cNvSpPr/>
      </dsp:nvSpPr>
      <dsp:spPr>
        <a:xfrm>
          <a:off x="0" y="1737596"/>
          <a:ext cx="7800321" cy="1146600"/>
        </a:xfrm>
        <a:prstGeom prst="rect">
          <a:avLst/>
        </a:prstGeom>
        <a:solidFill>
          <a:schemeClr val="lt1">
            <a:alpha val="90000"/>
            <a:hueOff val="0"/>
            <a:satOff val="0"/>
            <a:lumOff val="0"/>
            <a:alphaOff val="0"/>
          </a:schemeClr>
        </a:solidFill>
        <a:ln w="9525" cap="flat" cmpd="sng" algn="ctr">
          <a:solidFill>
            <a:schemeClr val="accent2">
              <a:hueOff val="3710994"/>
              <a:satOff val="-18667"/>
              <a:lumOff val="-215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5392" tIns="145796" rIns="605392" bIns="85344"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t>Dispatch systems</a:t>
          </a:r>
        </a:p>
        <a:p>
          <a:pPr marL="114300" lvl="1" indent="-114300" algn="l" defTabSz="533400">
            <a:lnSpc>
              <a:spcPct val="90000"/>
            </a:lnSpc>
            <a:spcBef>
              <a:spcPct val="0"/>
            </a:spcBef>
            <a:spcAft>
              <a:spcPct val="15000"/>
            </a:spcAft>
            <a:buChar char="•"/>
          </a:pPr>
          <a:r>
            <a:rPr lang="en-US" sz="1200" b="1" kern="1200" dirty="0"/>
            <a:t>Scheduling software and hardware</a:t>
          </a:r>
        </a:p>
        <a:p>
          <a:pPr marL="114300" lvl="1" indent="-114300" algn="l" defTabSz="533400">
            <a:lnSpc>
              <a:spcPct val="90000"/>
            </a:lnSpc>
            <a:spcBef>
              <a:spcPct val="0"/>
            </a:spcBef>
            <a:spcAft>
              <a:spcPct val="15000"/>
            </a:spcAft>
            <a:buChar char="•"/>
          </a:pPr>
          <a:r>
            <a:rPr lang="en-US" sz="1200" b="1" kern="1200" dirty="0"/>
            <a:t>Extended vehicle warranties</a:t>
          </a:r>
        </a:p>
      </dsp:txBody>
      <dsp:txXfrm>
        <a:off x="0" y="1737596"/>
        <a:ext cx="7800321" cy="1146600"/>
      </dsp:txXfrm>
    </dsp:sp>
    <dsp:sp modelId="{0E17AD63-0978-4D7B-85FC-F4DF0421E3DE}">
      <dsp:nvSpPr>
        <dsp:cNvPr id="0" name=""/>
        <dsp:cNvSpPr/>
      </dsp:nvSpPr>
      <dsp:spPr>
        <a:xfrm>
          <a:off x="390016" y="1634276"/>
          <a:ext cx="5460224" cy="206640"/>
        </a:xfrm>
        <a:prstGeom prst="roundRect">
          <a:avLst/>
        </a:prstGeom>
        <a:gradFill rotWithShape="0">
          <a:gsLst>
            <a:gs pos="0">
              <a:schemeClr val="accent2">
                <a:hueOff val="3710994"/>
                <a:satOff val="-18667"/>
                <a:lumOff val="-2157"/>
                <a:alphaOff val="0"/>
                <a:tint val="94000"/>
                <a:satMod val="103000"/>
                <a:lumMod val="102000"/>
              </a:schemeClr>
            </a:gs>
            <a:gs pos="50000">
              <a:schemeClr val="accent2">
                <a:hueOff val="3710994"/>
                <a:satOff val="-18667"/>
                <a:lumOff val="-2157"/>
                <a:alphaOff val="0"/>
                <a:shade val="100000"/>
                <a:satMod val="110000"/>
                <a:lumMod val="100000"/>
              </a:schemeClr>
            </a:gs>
            <a:gs pos="100000">
              <a:schemeClr val="accent2">
                <a:hueOff val="3710994"/>
                <a:satOff val="-18667"/>
                <a:lumOff val="-2157"/>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383" tIns="0" rIns="206383" bIns="0" numCol="1" spcCol="1270" anchor="ctr" anchorCtr="0">
          <a:noAutofit/>
        </a:bodyPr>
        <a:lstStyle/>
        <a:p>
          <a:pPr marL="0" lvl="0" indent="0" algn="l" defTabSz="533400">
            <a:lnSpc>
              <a:spcPct val="90000"/>
            </a:lnSpc>
            <a:spcBef>
              <a:spcPct val="0"/>
            </a:spcBef>
            <a:spcAft>
              <a:spcPct val="35000"/>
            </a:spcAft>
            <a:buNone/>
          </a:pPr>
          <a:r>
            <a:rPr lang="en-US" sz="1200" b="1" kern="1200" dirty="0"/>
            <a:t>Support Equipment &amp; Technology</a:t>
          </a:r>
        </a:p>
      </dsp:txBody>
      <dsp:txXfrm>
        <a:off x="400103" y="1644363"/>
        <a:ext cx="5440050" cy="186466"/>
      </dsp:txXfrm>
    </dsp:sp>
    <dsp:sp modelId="{737D92F2-459C-4DC9-BF96-53B6A54467A4}">
      <dsp:nvSpPr>
        <dsp:cNvPr id="0" name=""/>
        <dsp:cNvSpPr/>
      </dsp:nvSpPr>
      <dsp:spPr>
        <a:xfrm>
          <a:off x="0" y="3025316"/>
          <a:ext cx="7800321" cy="837900"/>
        </a:xfrm>
        <a:prstGeom prst="rect">
          <a:avLst/>
        </a:prstGeom>
        <a:solidFill>
          <a:schemeClr val="lt1">
            <a:alpha val="90000"/>
            <a:hueOff val="0"/>
            <a:satOff val="0"/>
            <a:lumOff val="0"/>
            <a:alphaOff val="0"/>
          </a:schemeClr>
        </a:solidFill>
        <a:ln w="9525" cap="flat" cmpd="sng" algn="ctr">
          <a:solidFill>
            <a:schemeClr val="accent2">
              <a:hueOff val="7421989"/>
              <a:satOff val="-37334"/>
              <a:lumOff val="-431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5392" tIns="145796" rIns="605392" bIns="85344"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t>Coordination between transportation providers</a:t>
          </a:r>
        </a:p>
        <a:p>
          <a:pPr marL="114300" lvl="1" indent="-114300" algn="l" defTabSz="533400">
            <a:lnSpc>
              <a:spcPct val="90000"/>
            </a:lnSpc>
            <a:spcBef>
              <a:spcPct val="0"/>
            </a:spcBef>
            <a:spcAft>
              <a:spcPct val="15000"/>
            </a:spcAft>
            <a:buChar char="•"/>
          </a:pPr>
          <a:r>
            <a:rPr lang="en-US" sz="1200" b="1" kern="1200"/>
            <a:t>One-call centers, travel training and service coordination</a:t>
          </a:r>
          <a:endParaRPr lang="en-US" sz="1200" b="1" kern="1200" dirty="0"/>
        </a:p>
      </dsp:txBody>
      <dsp:txXfrm>
        <a:off x="0" y="3025316"/>
        <a:ext cx="7800321" cy="837900"/>
      </dsp:txXfrm>
    </dsp:sp>
    <dsp:sp modelId="{AE9DE414-7C4B-4EBF-BC8F-33488497DEFB}">
      <dsp:nvSpPr>
        <dsp:cNvPr id="0" name=""/>
        <dsp:cNvSpPr/>
      </dsp:nvSpPr>
      <dsp:spPr>
        <a:xfrm>
          <a:off x="390016" y="2921996"/>
          <a:ext cx="5460224" cy="206640"/>
        </a:xfrm>
        <a:prstGeom prst="roundRect">
          <a:avLst/>
        </a:prstGeom>
        <a:gradFill rotWithShape="0">
          <a:gsLst>
            <a:gs pos="0">
              <a:schemeClr val="accent2">
                <a:hueOff val="7421989"/>
                <a:satOff val="-37334"/>
                <a:lumOff val="-4313"/>
                <a:alphaOff val="0"/>
                <a:tint val="94000"/>
                <a:satMod val="103000"/>
                <a:lumMod val="102000"/>
              </a:schemeClr>
            </a:gs>
            <a:gs pos="50000">
              <a:schemeClr val="accent2">
                <a:hueOff val="7421989"/>
                <a:satOff val="-37334"/>
                <a:lumOff val="-4313"/>
                <a:alphaOff val="0"/>
                <a:shade val="100000"/>
                <a:satMod val="110000"/>
                <a:lumMod val="100000"/>
              </a:schemeClr>
            </a:gs>
            <a:gs pos="100000">
              <a:schemeClr val="accent2">
                <a:hueOff val="7421989"/>
                <a:satOff val="-37334"/>
                <a:lumOff val="-4313"/>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383" tIns="0" rIns="206383" bIns="0" numCol="1" spcCol="1270" anchor="ctr" anchorCtr="0">
          <a:noAutofit/>
        </a:bodyPr>
        <a:lstStyle/>
        <a:p>
          <a:pPr marL="0" lvl="0" indent="0" algn="l" defTabSz="533400">
            <a:lnSpc>
              <a:spcPct val="90000"/>
            </a:lnSpc>
            <a:spcBef>
              <a:spcPct val="0"/>
            </a:spcBef>
            <a:spcAft>
              <a:spcPct val="35000"/>
            </a:spcAft>
            <a:buNone/>
          </a:pPr>
          <a:r>
            <a:rPr lang="en-US" sz="1200" b="1" kern="1200"/>
            <a:t>Mobility Management</a:t>
          </a:r>
          <a:endParaRPr lang="en-US" sz="1200" b="1" kern="1200" dirty="0"/>
        </a:p>
      </dsp:txBody>
      <dsp:txXfrm>
        <a:off x="400103" y="2932083"/>
        <a:ext cx="5440050" cy="186466"/>
      </dsp:txXfrm>
    </dsp:sp>
    <dsp:sp modelId="{BF8969DE-15A0-4B64-8EC4-BDE8BC96C2B7}">
      <dsp:nvSpPr>
        <dsp:cNvPr id="0" name=""/>
        <dsp:cNvSpPr/>
      </dsp:nvSpPr>
      <dsp:spPr>
        <a:xfrm>
          <a:off x="0" y="4004336"/>
          <a:ext cx="7800321" cy="793800"/>
        </a:xfrm>
        <a:prstGeom prst="rect">
          <a:avLst/>
        </a:prstGeom>
        <a:solidFill>
          <a:schemeClr val="lt1">
            <a:alpha val="90000"/>
            <a:hueOff val="0"/>
            <a:satOff val="0"/>
            <a:lumOff val="0"/>
            <a:alphaOff val="0"/>
          </a:schemeClr>
        </a:solidFill>
        <a:ln w="9525" cap="flat" cmpd="sng" algn="ctr">
          <a:solidFill>
            <a:schemeClr val="accent2">
              <a:hueOff val="11132983"/>
              <a:satOff val="-56001"/>
              <a:lumOff val="-647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5392" tIns="145796" rIns="605392" bIns="85344"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t>Vehicles and capital equipment supporting ADA complementary paratransit services</a:t>
          </a:r>
        </a:p>
      </dsp:txBody>
      <dsp:txXfrm>
        <a:off x="0" y="4004336"/>
        <a:ext cx="7800321" cy="793800"/>
      </dsp:txXfrm>
    </dsp:sp>
    <dsp:sp modelId="{D84522F4-8B62-4956-8293-DE94F14491A6}">
      <dsp:nvSpPr>
        <dsp:cNvPr id="0" name=""/>
        <dsp:cNvSpPr/>
      </dsp:nvSpPr>
      <dsp:spPr>
        <a:xfrm>
          <a:off x="390016" y="3901016"/>
          <a:ext cx="5460224" cy="206640"/>
        </a:xfrm>
        <a:prstGeom prst="roundRect">
          <a:avLst/>
        </a:prstGeom>
        <a:gradFill rotWithShape="0">
          <a:gsLst>
            <a:gs pos="0">
              <a:schemeClr val="accent2">
                <a:hueOff val="11132983"/>
                <a:satOff val="-56001"/>
                <a:lumOff val="-6470"/>
                <a:alphaOff val="0"/>
                <a:tint val="94000"/>
                <a:satMod val="103000"/>
                <a:lumMod val="102000"/>
              </a:schemeClr>
            </a:gs>
            <a:gs pos="50000">
              <a:schemeClr val="accent2">
                <a:hueOff val="11132983"/>
                <a:satOff val="-56001"/>
                <a:lumOff val="-6470"/>
                <a:alphaOff val="0"/>
                <a:shade val="100000"/>
                <a:satMod val="110000"/>
                <a:lumMod val="100000"/>
              </a:schemeClr>
            </a:gs>
            <a:gs pos="100000">
              <a:schemeClr val="accent2">
                <a:hueOff val="11132983"/>
                <a:satOff val="-56001"/>
                <a:lumOff val="-6470"/>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383" tIns="0" rIns="206383" bIns="0" numCol="1" spcCol="1270" anchor="ctr" anchorCtr="0">
          <a:noAutofit/>
        </a:bodyPr>
        <a:lstStyle/>
        <a:p>
          <a:pPr marL="0" lvl="0" indent="0" algn="l" defTabSz="533400">
            <a:lnSpc>
              <a:spcPct val="90000"/>
            </a:lnSpc>
            <a:spcBef>
              <a:spcPct val="0"/>
            </a:spcBef>
            <a:spcAft>
              <a:spcPct val="35000"/>
            </a:spcAft>
            <a:buNone/>
          </a:pPr>
          <a:r>
            <a:rPr lang="en-US" sz="1200" b="1" kern="1200"/>
            <a:t>ADA Paratransit Support</a:t>
          </a:r>
          <a:endParaRPr lang="en-US" sz="1200" b="1" kern="1200" dirty="0"/>
        </a:p>
      </dsp:txBody>
      <dsp:txXfrm>
        <a:off x="400103" y="3911103"/>
        <a:ext cx="5440050" cy="1864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4BAE7-0982-49A8-9EF7-B685B964034A}">
      <dsp:nvSpPr>
        <dsp:cNvPr id="0" name=""/>
        <dsp:cNvSpPr/>
      </dsp:nvSpPr>
      <dsp:spPr>
        <a:xfrm>
          <a:off x="0" y="265421"/>
          <a:ext cx="7800321" cy="127575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5392" tIns="312420" rIns="605392" bIns="85344"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t>Support transportation that goes beyond ADA minimum requirements</a:t>
          </a:r>
        </a:p>
        <a:p>
          <a:pPr marL="114300" lvl="1" indent="-114300" algn="l" defTabSz="533400">
            <a:lnSpc>
              <a:spcPct val="90000"/>
            </a:lnSpc>
            <a:spcBef>
              <a:spcPct val="0"/>
            </a:spcBef>
            <a:spcAft>
              <a:spcPct val="15000"/>
            </a:spcAft>
            <a:buChar char="•"/>
          </a:pPr>
          <a:r>
            <a:rPr lang="en-US" sz="1200" b="1" kern="1200"/>
            <a:t>Provides new or expanded mobility options for seniors and individuals with disabilities</a:t>
          </a:r>
          <a:endParaRPr lang="en-US" sz="1200" b="1" kern="1200" dirty="0"/>
        </a:p>
      </dsp:txBody>
      <dsp:txXfrm>
        <a:off x="0" y="265421"/>
        <a:ext cx="7800321" cy="1275750"/>
      </dsp:txXfrm>
    </dsp:sp>
    <dsp:sp modelId="{8D508E4F-CF5E-48D7-9249-7BD5D70EEEBA}">
      <dsp:nvSpPr>
        <dsp:cNvPr id="0" name=""/>
        <dsp:cNvSpPr/>
      </dsp:nvSpPr>
      <dsp:spPr>
        <a:xfrm>
          <a:off x="390016" y="44021"/>
          <a:ext cx="5460224" cy="442800"/>
        </a:xfrm>
        <a:prstGeom prst="round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383" tIns="0" rIns="206383" bIns="0" numCol="1" spcCol="1270" anchor="ctr" anchorCtr="0">
          <a:noAutofit/>
        </a:bodyPr>
        <a:lstStyle/>
        <a:p>
          <a:pPr marL="0" lvl="0" indent="0" algn="l" defTabSz="533400">
            <a:lnSpc>
              <a:spcPct val="90000"/>
            </a:lnSpc>
            <a:spcBef>
              <a:spcPct val="0"/>
            </a:spcBef>
            <a:spcAft>
              <a:spcPct val="35000"/>
            </a:spcAft>
            <a:buNone/>
          </a:pPr>
          <a:r>
            <a:rPr lang="en-US" sz="1200" b="1" kern="1200"/>
            <a:t>Purpose</a:t>
          </a:r>
          <a:endParaRPr lang="en-US" sz="1200" b="1" kern="1200" dirty="0"/>
        </a:p>
      </dsp:txBody>
      <dsp:txXfrm>
        <a:off x="411632" y="65637"/>
        <a:ext cx="5416992" cy="399568"/>
      </dsp:txXfrm>
    </dsp:sp>
    <dsp:sp modelId="{586CAD3B-FBC7-48E6-8676-97F629A5B607}">
      <dsp:nvSpPr>
        <dsp:cNvPr id="0" name=""/>
        <dsp:cNvSpPr/>
      </dsp:nvSpPr>
      <dsp:spPr>
        <a:xfrm>
          <a:off x="0" y="1843571"/>
          <a:ext cx="7800321" cy="165375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5392" tIns="312420" rIns="605392" bIns="85344" numCol="1" spcCol="1270" anchor="t" anchorCtr="0">
          <a:noAutofit/>
        </a:bodyPr>
        <a:lstStyle/>
        <a:p>
          <a:pPr marL="114300" lvl="1" indent="-114300" algn="l" defTabSz="533400">
            <a:lnSpc>
              <a:spcPct val="90000"/>
            </a:lnSpc>
            <a:spcBef>
              <a:spcPct val="0"/>
            </a:spcBef>
            <a:spcAft>
              <a:spcPct val="15000"/>
            </a:spcAft>
            <a:buChar char="•"/>
          </a:pPr>
          <a:r>
            <a:rPr lang="en-US" sz="1200" b="1" kern="1200"/>
            <a:t>Expanded paratransits service areas or hours</a:t>
          </a:r>
          <a:endParaRPr lang="en-US" sz="1200" b="1" kern="1200" dirty="0"/>
        </a:p>
        <a:p>
          <a:pPr marL="114300" lvl="1" indent="-114300" algn="l" defTabSz="533400">
            <a:lnSpc>
              <a:spcPct val="90000"/>
            </a:lnSpc>
            <a:spcBef>
              <a:spcPct val="0"/>
            </a:spcBef>
            <a:spcAft>
              <a:spcPct val="15000"/>
            </a:spcAft>
            <a:buChar char="•"/>
          </a:pPr>
          <a:r>
            <a:rPr lang="en-US" sz="1200" b="1" kern="1200"/>
            <a:t>Same-day or door-to-door service enhancements</a:t>
          </a:r>
          <a:endParaRPr lang="en-US" sz="1200" b="1" kern="1200" dirty="0"/>
        </a:p>
        <a:p>
          <a:pPr marL="114300" lvl="1" indent="-114300" algn="l" defTabSz="533400">
            <a:lnSpc>
              <a:spcPct val="90000"/>
            </a:lnSpc>
            <a:spcBef>
              <a:spcPct val="0"/>
            </a:spcBef>
            <a:spcAft>
              <a:spcPct val="15000"/>
            </a:spcAft>
            <a:buChar char="•"/>
          </a:pPr>
          <a:r>
            <a:rPr lang="en-US" sz="1200" b="1" kern="1200"/>
            <a:t>Escort or rider assistance programs</a:t>
          </a:r>
          <a:endParaRPr lang="en-US" sz="1200" b="1" kern="1200" dirty="0"/>
        </a:p>
        <a:p>
          <a:pPr marL="114300" lvl="1" indent="-114300" algn="l" defTabSz="533400">
            <a:lnSpc>
              <a:spcPct val="90000"/>
            </a:lnSpc>
            <a:spcBef>
              <a:spcPct val="0"/>
            </a:spcBef>
            <a:spcAft>
              <a:spcPct val="15000"/>
            </a:spcAft>
            <a:buChar char="•"/>
          </a:pPr>
          <a:r>
            <a:rPr lang="en-US" sz="1200" b="1" kern="1200" dirty="0"/>
            <a:t>Vehicles and equipment for larger or specialized mobility devices</a:t>
          </a:r>
        </a:p>
      </dsp:txBody>
      <dsp:txXfrm>
        <a:off x="0" y="1843571"/>
        <a:ext cx="7800321" cy="1653750"/>
      </dsp:txXfrm>
    </dsp:sp>
    <dsp:sp modelId="{1CCBB62B-F0B1-4059-B0A7-F14B270C7B79}">
      <dsp:nvSpPr>
        <dsp:cNvPr id="0" name=""/>
        <dsp:cNvSpPr/>
      </dsp:nvSpPr>
      <dsp:spPr>
        <a:xfrm>
          <a:off x="390016" y="1622171"/>
          <a:ext cx="5460224" cy="442800"/>
        </a:xfrm>
        <a:prstGeom prst="roundRect">
          <a:avLst/>
        </a:prstGeom>
        <a:gradFill rotWithShape="0">
          <a:gsLst>
            <a:gs pos="0">
              <a:schemeClr val="accent3">
                <a:hueOff val="0"/>
                <a:satOff val="0"/>
                <a:lumOff val="0"/>
                <a:alphaOff val="0"/>
                <a:tint val="94000"/>
                <a:satMod val="103000"/>
                <a:lumMod val="102000"/>
              </a:schemeClr>
            </a:gs>
            <a:gs pos="50000">
              <a:schemeClr val="accent3">
                <a:hueOff val="0"/>
                <a:satOff val="0"/>
                <a:lumOff val="0"/>
                <a:alphaOff val="0"/>
                <a:shade val="100000"/>
                <a:satMod val="110000"/>
                <a:lumMod val="100000"/>
              </a:schemeClr>
            </a:gs>
            <a:gs pos="100000">
              <a:schemeClr val="accent3">
                <a:hueOff val="0"/>
                <a:satOff val="0"/>
                <a:lumOff val="0"/>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383" tIns="0" rIns="206383" bIns="0" numCol="1" spcCol="1270" anchor="ctr" anchorCtr="0">
          <a:noAutofit/>
        </a:bodyPr>
        <a:lstStyle/>
        <a:p>
          <a:pPr marL="0" lvl="0" indent="0" algn="l" defTabSz="533400">
            <a:lnSpc>
              <a:spcPct val="90000"/>
            </a:lnSpc>
            <a:spcBef>
              <a:spcPct val="0"/>
            </a:spcBef>
            <a:spcAft>
              <a:spcPct val="35000"/>
            </a:spcAft>
            <a:buNone/>
          </a:pPr>
          <a:r>
            <a:rPr lang="en-US" sz="1200" b="1" kern="1200" dirty="0"/>
            <a:t>Eligible Project Examples</a:t>
          </a:r>
        </a:p>
      </dsp:txBody>
      <dsp:txXfrm>
        <a:off x="411632" y="1643787"/>
        <a:ext cx="5416992" cy="399568"/>
      </dsp:txXfrm>
    </dsp:sp>
    <dsp:sp modelId="{FEDA7D2E-5F0E-4A8D-BADE-44F5D0777097}">
      <dsp:nvSpPr>
        <dsp:cNvPr id="0" name=""/>
        <dsp:cNvSpPr/>
      </dsp:nvSpPr>
      <dsp:spPr>
        <a:xfrm>
          <a:off x="0" y="3799721"/>
          <a:ext cx="7800321" cy="99225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5392" tIns="312420" rIns="605392" bIns="85344"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t>Operating assistance for ADA-required paratransit</a:t>
          </a:r>
        </a:p>
        <a:p>
          <a:pPr marL="114300" lvl="1" indent="-114300" algn="l" defTabSz="533400">
            <a:lnSpc>
              <a:spcPct val="90000"/>
            </a:lnSpc>
            <a:spcBef>
              <a:spcPct val="0"/>
            </a:spcBef>
            <a:spcAft>
              <a:spcPct val="15000"/>
            </a:spcAft>
            <a:buChar char="•"/>
          </a:pPr>
          <a:r>
            <a:rPr lang="en-US" sz="1200" b="1" kern="1200"/>
            <a:t>Transit passes or vouchers for existing fixed-route </a:t>
          </a:r>
          <a:endParaRPr lang="en-US" sz="1200" b="1" kern="1200" dirty="0"/>
        </a:p>
      </dsp:txBody>
      <dsp:txXfrm>
        <a:off x="0" y="3799721"/>
        <a:ext cx="7800321" cy="992250"/>
      </dsp:txXfrm>
    </dsp:sp>
    <dsp:sp modelId="{428CF19C-A0AC-4CBC-BCB8-CC3C6B615573}">
      <dsp:nvSpPr>
        <dsp:cNvPr id="0" name=""/>
        <dsp:cNvSpPr/>
      </dsp:nvSpPr>
      <dsp:spPr>
        <a:xfrm>
          <a:off x="390016" y="3578321"/>
          <a:ext cx="5460224" cy="442800"/>
        </a:xfrm>
        <a:prstGeom prst="roundRect">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383" tIns="0" rIns="206383" bIns="0" numCol="1" spcCol="1270" anchor="ctr" anchorCtr="0">
          <a:noAutofit/>
        </a:bodyPr>
        <a:lstStyle/>
        <a:p>
          <a:pPr marL="0" lvl="0" indent="0" algn="l" defTabSz="533400">
            <a:lnSpc>
              <a:spcPct val="90000"/>
            </a:lnSpc>
            <a:spcBef>
              <a:spcPct val="0"/>
            </a:spcBef>
            <a:spcAft>
              <a:spcPct val="35000"/>
            </a:spcAft>
            <a:buNone/>
          </a:pPr>
          <a:r>
            <a:rPr lang="en-US" sz="1200" b="1" kern="1200"/>
            <a:t>Not Eligible</a:t>
          </a:r>
          <a:endParaRPr lang="en-US" sz="1200" b="1" kern="1200" dirty="0"/>
        </a:p>
      </dsp:txBody>
      <dsp:txXfrm>
        <a:off x="411632" y="3599937"/>
        <a:ext cx="5416992"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6BDCF-82FE-4F5F-A97F-4B4A7C101040}">
      <dsp:nvSpPr>
        <dsp:cNvPr id="0" name=""/>
        <dsp:cNvSpPr/>
      </dsp:nvSpPr>
      <dsp:spPr>
        <a:xfrm>
          <a:off x="358337" y="868"/>
          <a:ext cx="2597869" cy="155872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State or local appropriations</a:t>
          </a:r>
        </a:p>
      </dsp:txBody>
      <dsp:txXfrm>
        <a:off x="358337" y="868"/>
        <a:ext cx="2597869" cy="1558721"/>
      </dsp:txXfrm>
    </dsp:sp>
    <dsp:sp modelId="{1CE27CFB-67F3-48F8-9F08-F476ED8DBD24}">
      <dsp:nvSpPr>
        <dsp:cNvPr id="0" name=""/>
        <dsp:cNvSpPr/>
      </dsp:nvSpPr>
      <dsp:spPr>
        <a:xfrm>
          <a:off x="3215993" y="868"/>
          <a:ext cx="2597869" cy="155872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Dedicated tax revenues</a:t>
          </a:r>
        </a:p>
      </dsp:txBody>
      <dsp:txXfrm>
        <a:off x="3215993" y="868"/>
        <a:ext cx="2597869" cy="1558721"/>
      </dsp:txXfrm>
    </dsp:sp>
    <dsp:sp modelId="{DF8895F8-C1CC-454E-A07D-7481C4FF7FEC}">
      <dsp:nvSpPr>
        <dsp:cNvPr id="0" name=""/>
        <dsp:cNvSpPr/>
      </dsp:nvSpPr>
      <dsp:spPr>
        <a:xfrm>
          <a:off x="358337" y="1819376"/>
          <a:ext cx="2597869" cy="155872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Private donations</a:t>
          </a:r>
        </a:p>
      </dsp:txBody>
      <dsp:txXfrm>
        <a:off x="358337" y="1819376"/>
        <a:ext cx="2597869" cy="1558721"/>
      </dsp:txXfrm>
    </dsp:sp>
    <dsp:sp modelId="{16B843D4-6E07-4E96-AC15-3519FCF7B26D}">
      <dsp:nvSpPr>
        <dsp:cNvPr id="0" name=""/>
        <dsp:cNvSpPr/>
      </dsp:nvSpPr>
      <dsp:spPr>
        <a:xfrm>
          <a:off x="3215993" y="1819376"/>
          <a:ext cx="2597869" cy="155872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Revenue from human service contracts</a:t>
          </a:r>
        </a:p>
      </dsp:txBody>
      <dsp:txXfrm>
        <a:off x="3215993" y="1819376"/>
        <a:ext cx="2597869" cy="1558721"/>
      </dsp:txXfrm>
    </dsp:sp>
    <dsp:sp modelId="{FE8F15EB-C63B-4386-BA91-AD2B34928A6A}">
      <dsp:nvSpPr>
        <dsp:cNvPr id="0" name=""/>
        <dsp:cNvSpPr/>
      </dsp:nvSpPr>
      <dsp:spPr>
        <a:xfrm>
          <a:off x="358337" y="3637885"/>
          <a:ext cx="2597869" cy="155872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New income generated from advertising</a:t>
          </a:r>
        </a:p>
      </dsp:txBody>
      <dsp:txXfrm>
        <a:off x="358337" y="3637885"/>
        <a:ext cx="2597869" cy="1558721"/>
      </dsp:txXfrm>
    </dsp:sp>
    <dsp:sp modelId="{A68C0FAF-C2C2-4E91-82A1-B0FE4A2C0FA6}">
      <dsp:nvSpPr>
        <dsp:cNvPr id="0" name=""/>
        <dsp:cNvSpPr/>
      </dsp:nvSpPr>
      <dsp:spPr>
        <a:xfrm>
          <a:off x="3215993" y="3637885"/>
          <a:ext cx="2597869" cy="155872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Non-DOT Federal Funds</a:t>
          </a:r>
        </a:p>
      </dsp:txBody>
      <dsp:txXfrm>
        <a:off x="3215993" y="3637885"/>
        <a:ext cx="2597869" cy="15587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6E5683-BB43-4F43-9300-F3642C896B74}">
      <dsp:nvSpPr>
        <dsp:cNvPr id="0" name=""/>
        <dsp:cNvSpPr/>
      </dsp:nvSpPr>
      <dsp:spPr>
        <a:xfrm>
          <a:off x="1927" y="81616"/>
          <a:ext cx="1878831" cy="38365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baseline="0" dirty="0"/>
            <a:t>Service Gaps Filled</a:t>
          </a:r>
          <a:endParaRPr lang="en-US" sz="1200" kern="1200" dirty="0"/>
        </a:p>
      </dsp:txBody>
      <dsp:txXfrm>
        <a:off x="1927" y="81616"/>
        <a:ext cx="1878831" cy="383656"/>
      </dsp:txXfrm>
    </dsp:sp>
    <dsp:sp modelId="{9D1041A4-20EC-46E5-B821-47D823723F6C}">
      <dsp:nvSpPr>
        <dsp:cNvPr id="0" name=""/>
        <dsp:cNvSpPr/>
      </dsp:nvSpPr>
      <dsp:spPr>
        <a:xfrm>
          <a:off x="1927" y="465272"/>
          <a:ext cx="1878831" cy="151524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baseline="0" dirty="0"/>
            <a:t>Number of seniors and individuals with disabilities gaining new mobility</a:t>
          </a:r>
          <a:endParaRPr lang="en-US" sz="1200" kern="1200" dirty="0"/>
        </a:p>
      </dsp:txBody>
      <dsp:txXfrm>
        <a:off x="1927" y="465272"/>
        <a:ext cx="1878831" cy="1515240"/>
      </dsp:txXfrm>
    </dsp:sp>
    <dsp:sp modelId="{2DF51891-B1E5-4B4C-9BC9-E1A2CA07F242}">
      <dsp:nvSpPr>
        <dsp:cNvPr id="0" name=""/>
        <dsp:cNvSpPr/>
      </dsp:nvSpPr>
      <dsp:spPr>
        <a:xfrm>
          <a:off x="2143795" y="81616"/>
          <a:ext cx="1878831" cy="383656"/>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baseline="0" dirty="0"/>
            <a:t>Ridership</a:t>
          </a:r>
          <a:endParaRPr lang="en-US" sz="1200" kern="1200" dirty="0"/>
        </a:p>
      </dsp:txBody>
      <dsp:txXfrm>
        <a:off x="2143795" y="81616"/>
        <a:ext cx="1878831" cy="383656"/>
      </dsp:txXfrm>
    </dsp:sp>
    <dsp:sp modelId="{CF1E5EB0-9E66-42CB-AC3F-781C0BCF996D}">
      <dsp:nvSpPr>
        <dsp:cNvPr id="0" name=""/>
        <dsp:cNvSpPr/>
      </dsp:nvSpPr>
      <dsp:spPr>
        <a:xfrm>
          <a:off x="2143795" y="465272"/>
          <a:ext cx="1878831" cy="151524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baseline="0"/>
            <a:t>Annual one-way passenger trips provided</a:t>
          </a:r>
          <a:endParaRPr lang="en-US" sz="1200" kern="1200" dirty="0"/>
        </a:p>
      </dsp:txBody>
      <dsp:txXfrm>
        <a:off x="2143795" y="465272"/>
        <a:ext cx="1878831" cy="1515240"/>
      </dsp:txXfrm>
    </dsp:sp>
    <dsp:sp modelId="{CF9DE252-85B0-43F9-8F30-32893138AB00}">
      <dsp:nvSpPr>
        <dsp:cNvPr id="0" name=""/>
        <dsp:cNvSpPr/>
      </dsp:nvSpPr>
      <dsp:spPr>
        <a:xfrm>
          <a:off x="4285663" y="81616"/>
          <a:ext cx="1878831" cy="38365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baseline="0" dirty="0"/>
            <a:t>Mileage</a:t>
          </a:r>
          <a:endParaRPr lang="en-US" sz="1200" kern="1200" dirty="0"/>
        </a:p>
      </dsp:txBody>
      <dsp:txXfrm>
        <a:off x="4285663" y="81616"/>
        <a:ext cx="1878831" cy="383656"/>
      </dsp:txXfrm>
    </dsp:sp>
    <dsp:sp modelId="{4F48A0D1-6792-458E-AD43-BC5902C5011E}">
      <dsp:nvSpPr>
        <dsp:cNvPr id="0" name=""/>
        <dsp:cNvSpPr/>
      </dsp:nvSpPr>
      <dsp:spPr>
        <a:xfrm>
          <a:off x="4285663" y="465272"/>
          <a:ext cx="1878831" cy="151524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baseline="0" dirty="0"/>
            <a:t>Total miles traveled providing service</a:t>
          </a:r>
          <a:endParaRPr lang="en-US" sz="1200" kern="1200" dirty="0"/>
        </a:p>
      </dsp:txBody>
      <dsp:txXfrm>
        <a:off x="4285663" y="465272"/>
        <a:ext cx="1878831" cy="15152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3D01D-1014-4496-868C-C8B949C4FBC7}">
      <dsp:nvSpPr>
        <dsp:cNvPr id="0" name=""/>
        <dsp:cNvSpPr/>
      </dsp:nvSpPr>
      <dsp:spPr>
        <a:xfrm>
          <a:off x="4285661" y="6685"/>
          <a:ext cx="1878830" cy="70439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baseline="0" dirty="0"/>
            <a:t>Service Improvements</a:t>
          </a:r>
          <a:endParaRPr lang="en-US" sz="1300" kern="1200" dirty="0"/>
        </a:p>
      </dsp:txBody>
      <dsp:txXfrm>
        <a:off x="4285661" y="6685"/>
        <a:ext cx="1878830" cy="704390"/>
      </dsp:txXfrm>
    </dsp:sp>
    <dsp:sp modelId="{8BF1A48A-BA22-440E-A330-7BB0148AC539}">
      <dsp:nvSpPr>
        <dsp:cNvPr id="0" name=""/>
        <dsp:cNvSpPr/>
      </dsp:nvSpPr>
      <dsp:spPr>
        <a:xfrm>
          <a:off x="4285661" y="711076"/>
          <a:ext cx="1878830" cy="134878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b="1" kern="1200" baseline="0"/>
            <a:t> Expanded service area, hours, or quality</a:t>
          </a:r>
          <a:endParaRPr lang="en-US" sz="1300" kern="1200"/>
        </a:p>
      </dsp:txBody>
      <dsp:txXfrm>
        <a:off x="4285661" y="711076"/>
        <a:ext cx="1878830" cy="1348781"/>
      </dsp:txXfrm>
    </dsp:sp>
    <dsp:sp modelId="{12E99D1B-7DC5-40EB-AF63-354613C457E9}">
      <dsp:nvSpPr>
        <dsp:cNvPr id="0" name=""/>
        <dsp:cNvSpPr/>
      </dsp:nvSpPr>
      <dsp:spPr>
        <a:xfrm>
          <a:off x="2143794" y="6685"/>
          <a:ext cx="1878830" cy="70439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baseline="0" dirty="0"/>
            <a:t>Infrastructure &amp; Equipment</a:t>
          </a:r>
          <a:endParaRPr lang="en-US" sz="1300" kern="1200" dirty="0"/>
        </a:p>
      </dsp:txBody>
      <dsp:txXfrm>
        <a:off x="2143794" y="6685"/>
        <a:ext cx="1878830" cy="704390"/>
      </dsp:txXfrm>
    </dsp:sp>
    <dsp:sp modelId="{B94D82CC-B110-4CC3-A03F-DEB1DDD5A234}">
      <dsp:nvSpPr>
        <dsp:cNvPr id="0" name=""/>
        <dsp:cNvSpPr/>
      </dsp:nvSpPr>
      <dsp:spPr>
        <a:xfrm>
          <a:off x="2143794" y="711076"/>
          <a:ext cx="1878830" cy="1348781"/>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b="1" kern="1200" baseline="0"/>
            <a:t> Vehicles, technology, and facility improvements</a:t>
          </a:r>
          <a:endParaRPr lang="en-US" sz="1300" kern="1200" dirty="0"/>
        </a:p>
      </dsp:txBody>
      <dsp:txXfrm>
        <a:off x="2143794" y="711076"/>
        <a:ext cx="1878830" cy="1348781"/>
      </dsp:txXfrm>
    </dsp:sp>
    <dsp:sp modelId="{3E670600-C5B0-4FE7-A772-57078B2AE9F8}">
      <dsp:nvSpPr>
        <dsp:cNvPr id="0" name=""/>
        <dsp:cNvSpPr/>
      </dsp:nvSpPr>
      <dsp:spPr>
        <a:xfrm>
          <a:off x="1927" y="6685"/>
          <a:ext cx="1878830" cy="70439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baseline="0" dirty="0"/>
            <a:t>Ridership</a:t>
          </a:r>
          <a:endParaRPr lang="en-US" sz="1300" kern="1200" dirty="0"/>
        </a:p>
      </dsp:txBody>
      <dsp:txXfrm>
        <a:off x="1927" y="6685"/>
        <a:ext cx="1878830" cy="704390"/>
      </dsp:txXfrm>
    </dsp:sp>
    <dsp:sp modelId="{80913FAB-DDF7-419D-8D34-7E1091F11E4F}">
      <dsp:nvSpPr>
        <dsp:cNvPr id="0" name=""/>
        <dsp:cNvSpPr/>
      </dsp:nvSpPr>
      <dsp:spPr>
        <a:xfrm>
          <a:off x="1927" y="711076"/>
          <a:ext cx="1878830" cy="134878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b="1" kern="1200" baseline="0" dirty="0"/>
            <a:t>Annual one-way passenger trips provided</a:t>
          </a:r>
          <a:endParaRPr lang="en-US" sz="1300" kern="1200" dirty="0"/>
        </a:p>
      </dsp:txBody>
      <dsp:txXfrm>
        <a:off x="1927" y="711076"/>
        <a:ext cx="1878830" cy="13487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C0772-5898-441D-80A0-CAC3784B9B9B}">
      <dsp:nvSpPr>
        <dsp:cNvPr id="0" name=""/>
        <dsp:cNvSpPr/>
      </dsp:nvSpPr>
      <dsp:spPr>
        <a:xfrm>
          <a:off x="1088234" y="569"/>
          <a:ext cx="2519585" cy="151175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A) Scope of Work, Project Need Objectives, Coordination and Outreach (40 points)</a:t>
          </a:r>
        </a:p>
      </dsp:txBody>
      <dsp:txXfrm>
        <a:off x="1088234" y="569"/>
        <a:ext cx="2519585" cy="1511751"/>
      </dsp:txXfrm>
    </dsp:sp>
    <dsp:sp modelId="{277D3E23-02C8-4108-BEE3-D3293E0E96CF}">
      <dsp:nvSpPr>
        <dsp:cNvPr id="0" name=""/>
        <dsp:cNvSpPr/>
      </dsp:nvSpPr>
      <dsp:spPr>
        <a:xfrm>
          <a:off x="3859778" y="569"/>
          <a:ext cx="2519585" cy="151175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B) Project &amp; Management Plans, Enhanced/Expanded Project Proposal (30 points)</a:t>
          </a:r>
        </a:p>
      </dsp:txBody>
      <dsp:txXfrm>
        <a:off x="3859778" y="569"/>
        <a:ext cx="2519585" cy="1511751"/>
      </dsp:txXfrm>
    </dsp:sp>
    <dsp:sp modelId="{B5041D32-70C5-4232-804B-4B335F2B19EC}">
      <dsp:nvSpPr>
        <dsp:cNvPr id="0" name=""/>
        <dsp:cNvSpPr/>
      </dsp:nvSpPr>
      <dsp:spPr>
        <a:xfrm>
          <a:off x="1088234" y="1764279"/>
          <a:ext cx="2519585" cy="151175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C) Performance Indicators and Project Effectiveness (20 points)</a:t>
          </a:r>
        </a:p>
      </dsp:txBody>
      <dsp:txXfrm>
        <a:off x="1088234" y="1764279"/>
        <a:ext cx="2519585" cy="1511751"/>
      </dsp:txXfrm>
    </dsp:sp>
    <dsp:sp modelId="{AE7A08F8-7C76-45CE-A0E2-03E73A0A484B}">
      <dsp:nvSpPr>
        <dsp:cNvPr id="0" name=""/>
        <dsp:cNvSpPr/>
      </dsp:nvSpPr>
      <dsp:spPr>
        <a:xfrm>
          <a:off x="3859778" y="1764279"/>
          <a:ext cx="2519585" cy="151175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D) Budget Justification (40 points)</a:t>
          </a:r>
        </a:p>
      </dsp:txBody>
      <dsp:txXfrm>
        <a:off x="3859778" y="1764279"/>
        <a:ext cx="2519585" cy="151175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6C7CF-9522-485A-9789-649790266D76}">
      <dsp:nvSpPr>
        <dsp:cNvPr id="0" name=""/>
        <dsp:cNvSpPr/>
      </dsp:nvSpPr>
      <dsp:spPr>
        <a:xfrm>
          <a:off x="0" y="0"/>
          <a:ext cx="7705018" cy="669340"/>
        </a:xfrm>
        <a:prstGeom prst="roundRect">
          <a:avLst>
            <a:gd name="adj" fmla="val 10000"/>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0000"/>
                <a:satMod val="120000"/>
                <a:lumMod val="99000"/>
              </a:schemeClr>
            </a:gs>
          </a:gsLst>
          <a:path path="circle">
            <a:fillToRect l="100000" t="100000" r="100000" b="100000"/>
          </a:path>
        </a:gradFill>
        <a:ln>
          <a:noFill/>
        </a:ln>
        <a:effectLst>
          <a:outerShdw blurRad="57150" dist="25400" dir="5400000" algn="ctr" rotWithShape="0">
            <a:srgbClr val="000000">
              <a:alpha val="2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baseline="0" dirty="0"/>
            <a:t>Spring 2026 – Solicitation Opens</a:t>
          </a:r>
          <a:endParaRPr lang="en-US" sz="1400" kern="1200" dirty="0"/>
        </a:p>
      </dsp:txBody>
      <dsp:txXfrm>
        <a:off x="19604" y="19604"/>
        <a:ext cx="6904436" cy="630132"/>
      </dsp:txXfrm>
    </dsp:sp>
    <dsp:sp modelId="{4AE0DC4F-50EE-4C1B-B1C7-A6AC71A2A94A}">
      <dsp:nvSpPr>
        <dsp:cNvPr id="0" name=""/>
        <dsp:cNvSpPr/>
      </dsp:nvSpPr>
      <dsp:spPr>
        <a:xfrm>
          <a:off x="575374" y="762304"/>
          <a:ext cx="7705018" cy="669340"/>
        </a:xfrm>
        <a:prstGeom prst="roundRect">
          <a:avLst>
            <a:gd name="adj" fmla="val 10000"/>
          </a:avLst>
        </a:prstGeom>
        <a:gradFill rotWithShape="0">
          <a:gsLst>
            <a:gs pos="0">
              <a:schemeClr val="accent3">
                <a:hueOff val="0"/>
                <a:satOff val="0"/>
                <a:lumOff val="0"/>
                <a:alphaOff val="0"/>
                <a:tint val="94000"/>
                <a:satMod val="103000"/>
                <a:lumMod val="102000"/>
              </a:schemeClr>
            </a:gs>
            <a:gs pos="50000">
              <a:schemeClr val="accent3">
                <a:hueOff val="0"/>
                <a:satOff val="0"/>
                <a:lumOff val="0"/>
                <a:alphaOff val="0"/>
                <a:shade val="100000"/>
                <a:satMod val="110000"/>
                <a:lumMod val="100000"/>
              </a:schemeClr>
            </a:gs>
            <a:gs pos="100000">
              <a:schemeClr val="accent3">
                <a:hueOff val="0"/>
                <a:satOff val="0"/>
                <a:lumOff val="0"/>
                <a:alphaOff val="0"/>
                <a:shade val="70000"/>
                <a:satMod val="120000"/>
                <a:lumMod val="99000"/>
              </a:schemeClr>
            </a:gs>
          </a:gsLst>
          <a:path path="circle">
            <a:fillToRect l="100000" t="100000" r="100000" b="100000"/>
          </a:path>
        </a:gradFill>
        <a:ln>
          <a:noFill/>
        </a:ln>
        <a:effectLst>
          <a:outerShdw blurRad="57150" dist="25400" dir="5400000" algn="ctr" rotWithShape="0">
            <a:srgbClr val="000000">
              <a:alpha val="2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baseline="0" dirty="0"/>
            <a:t>Spring 2026 – Public Kickoff Meeting</a:t>
          </a:r>
          <a:endParaRPr lang="en-US" sz="1400" kern="1200" dirty="0"/>
        </a:p>
      </dsp:txBody>
      <dsp:txXfrm>
        <a:off x="594978" y="781908"/>
        <a:ext cx="6655364" cy="630132"/>
      </dsp:txXfrm>
    </dsp:sp>
    <dsp:sp modelId="{DEDD7845-7972-4139-807C-61E5A505627A}">
      <dsp:nvSpPr>
        <dsp:cNvPr id="0" name=""/>
        <dsp:cNvSpPr/>
      </dsp:nvSpPr>
      <dsp:spPr>
        <a:xfrm>
          <a:off x="1150749" y="1524608"/>
          <a:ext cx="7705018" cy="669340"/>
        </a:xfrm>
        <a:prstGeom prst="roundRect">
          <a:avLst>
            <a:gd name="adj" fmla="val 10000"/>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0000"/>
                <a:satMod val="120000"/>
                <a:lumMod val="99000"/>
              </a:schemeClr>
            </a:gs>
          </a:gsLst>
          <a:path path="circle">
            <a:fillToRect l="100000" t="100000" r="100000" b="100000"/>
          </a:path>
        </a:gradFill>
        <a:ln>
          <a:noFill/>
        </a:ln>
        <a:effectLst>
          <a:outerShdw blurRad="57150" dist="25400" dir="5400000" algn="ctr" rotWithShape="0">
            <a:srgbClr val="000000">
              <a:alpha val="2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baseline="0" dirty="0"/>
            <a:t>Early Summer 2026 – Applications Due</a:t>
          </a:r>
          <a:endParaRPr lang="en-US" sz="1400" kern="1200" dirty="0"/>
        </a:p>
      </dsp:txBody>
      <dsp:txXfrm>
        <a:off x="1170353" y="1544212"/>
        <a:ext cx="6655364" cy="630132"/>
      </dsp:txXfrm>
    </dsp:sp>
    <dsp:sp modelId="{2202B8B9-D73D-4E99-8787-71E29A46C352}">
      <dsp:nvSpPr>
        <dsp:cNvPr id="0" name=""/>
        <dsp:cNvSpPr/>
      </dsp:nvSpPr>
      <dsp:spPr>
        <a:xfrm>
          <a:off x="1726124" y="2286912"/>
          <a:ext cx="7705018" cy="669340"/>
        </a:xfrm>
        <a:prstGeom prst="roundRect">
          <a:avLst>
            <a:gd name="adj" fmla="val 10000"/>
          </a:avLst>
        </a:prstGeom>
        <a:gradFill rotWithShape="0">
          <a:gsLst>
            <a:gs pos="0">
              <a:schemeClr val="accent5">
                <a:hueOff val="0"/>
                <a:satOff val="0"/>
                <a:lumOff val="0"/>
                <a:alphaOff val="0"/>
                <a:tint val="94000"/>
                <a:satMod val="103000"/>
                <a:lumMod val="102000"/>
              </a:schemeClr>
            </a:gs>
            <a:gs pos="50000">
              <a:schemeClr val="accent5">
                <a:hueOff val="0"/>
                <a:satOff val="0"/>
                <a:lumOff val="0"/>
                <a:alphaOff val="0"/>
                <a:shade val="100000"/>
                <a:satMod val="110000"/>
                <a:lumMod val="100000"/>
              </a:schemeClr>
            </a:gs>
            <a:gs pos="100000">
              <a:schemeClr val="accent5">
                <a:hueOff val="0"/>
                <a:satOff val="0"/>
                <a:lumOff val="0"/>
                <a:alphaOff val="0"/>
                <a:shade val="70000"/>
                <a:satMod val="120000"/>
                <a:lumMod val="99000"/>
              </a:schemeClr>
            </a:gs>
          </a:gsLst>
          <a:path path="circle">
            <a:fillToRect l="100000" t="100000" r="100000" b="100000"/>
          </a:path>
        </a:gradFill>
        <a:ln>
          <a:noFill/>
        </a:ln>
        <a:effectLst>
          <a:outerShdw blurRad="57150" dist="25400" dir="5400000" algn="ctr" rotWithShape="0">
            <a:srgbClr val="000000">
              <a:alpha val="2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baseline="0" dirty="0"/>
            <a:t>Summer 2026 – Competitive Evaluation (SARTA &amp; SCATS Staff)</a:t>
          </a:r>
          <a:endParaRPr lang="en-US" sz="1400" kern="1200" dirty="0"/>
        </a:p>
      </dsp:txBody>
      <dsp:txXfrm>
        <a:off x="1745728" y="2306516"/>
        <a:ext cx="6655364" cy="630132"/>
      </dsp:txXfrm>
    </dsp:sp>
    <dsp:sp modelId="{1795FE94-8B3C-4D9E-AE04-C6B66E9A1FE2}">
      <dsp:nvSpPr>
        <dsp:cNvPr id="0" name=""/>
        <dsp:cNvSpPr/>
      </dsp:nvSpPr>
      <dsp:spPr>
        <a:xfrm>
          <a:off x="2301499" y="3049216"/>
          <a:ext cx="7705018" cy="669340"/>
        </a:xfrm>
        <a:prstGeom prst="roundRect">
          <a:avLst>
            <a:gd name="adj" fmla="val 10000"/>
          </a:avLst>
        </a:prstGeom>
        <a:gradFill rotWithShape="0">
          <a:gsLst>
            <a:gs pos="0">
              <a:schemeClr val="accent6">
                <a:hueOff val="0"/>
                <a:satOff val="0"/>
                <a:lumOff val="0"/>
                <a:alphaOff val="0"/>
                <a:tint val="94000"/>
                <a:satMod val="103000"/>
                <a:lumMod val="102000"/>
              </a:schemeClr>
            </a:gs>
            <a:gs pos="50000">
              <a:schemeClr val="accent6">
                <a:hueOff val="0"/>
                <a:satOff val="0"/>
                <a:lumOff val="0"/>
                <a:alphaOff val="0"/>
                <a:shade val="100000"/>
                <a:satMod val="110000"/>
                <a:lumMod val="100000"/>
              </a:schemeClr>
            </a:gs>
            <a:gs pos="100000">
              <a:schemeClr val="accent6">
                <a:hueOff val="0"/>
                <a:satOff val="0"/>
                <a:lumOff val="0"/>
                <a:alphaOff val="0"/>
                <a:shade val="70000"/>
                <a:satMod val="120000"/>
                <a:lumMod val="99000"/>
              </a:schemeClr>
            </a:gs>
          </a:gsLst>
          <a:path path="circle">
            <a:fillToRect l="100000" t="100000" r="100000" b="100000"/>
          </a:path>
        </a:gradFill>
        <a:ln>
          <a:noFill/>
        </a:ln>
        <a:effectLst>
          <a:outerShdw blurRad="57150" dist="25400" dir="5400000" algn="ctr" rotWithShape="0">
            <a:srgbClr val="000000">
              <a:alpha val="2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baseline="0" dirty="0"/>
            <a:t>Late Summer 2026 – Funding Recommendations &amp; Applicant Notification</a:t>
          </a:r>
          <a:endParaRPr lang="en-US" sz="1400" kern="1200" dirty="0"/>
        </a:p>
      </dsp:txBody>
      <dsp:txXfrm>
        <a:off x="2321103" y="3068820"/>
        <a:ext cx="6655364" cy="630132"/>
      </dsp:txXfrm>
    </dsp:sp>
    <dsp:sp modelId="{BD3473BB-305E-4E7C-A99A-287AF5981D45}">
      <dsp:nvSpPr>
        <dsp:cNvPr id="0" name=""/>
        <dsp:cNvSpPr/>
      </dsp:nvSpPr>
      <dsp:spPr>
        <a:xfrm>
          <a:off x="7269947" y="488990"/>
          <a:ext cx="435071" cy="435071"/>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7367838" y="488990"/>
        <a:ext cx="239289" cy="327391"/>
      </dsp:txXfrm>
    </dsp:sp>
    <dsp:sp modelId="{97715776-D4B0-4611-9E9E-15DE8BA01071}">
      <dsp:nvSpPr>
        <dsp:cNvPr id="0" name=""/>
        <dsp:cNvSpPr/>
      </dsp:nvSpPr>
      <dsp:spPr>
        <a:xfrm>
          <a:off x="7845322" y="1251294"/>
          <a:ext cx="435071" cy="435071"/>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7943213" y="1251294"/>
        <a:ext cx="239289" cy="327391"/>
      </dsp:txXfrm>
    </dsp:sp>
    <dsp:sp modelId="{8DCB2614-38E5-49F4-B454-24ACF872A9AE}">
      <dsp:nvSpPr>
        <dsp:cNvPr id="0" name=""/>
        <dsp:cNvSpPr/>
      </dsp:nvSpPr>
      <dsp:spPr>
        <a:xfrm>
          <a:off x="8420697" y="2002442"/>
          <a:ext cx="435071" cy="435071"/>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8518588" y="2002442"/>
        <a:ext cx="239289" cy="327391"/>
      </dsp:txXfrm>
    </dsp:sp>
    <dsp:sp modelId="{3401F340-FA09-4DED-8E91-453A1D5F9729}">
      <dsp:nvSpPr>
        <dsp:cNvPr id="0" name=""/>
        <dsp:cNvSpPr/>
      </dsp:nvSpPr>
      <dsp:spPr>
        <a:xfrm>
          <a:off x="8996072" y="2772184"/>
          <a:ext cx="435071" cy="435071"/>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9093963" y="2772184"/>
        <a:ext cx="239289" cy="327391"/>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89D207-BE08-4B33-B5B0-5A5A94C951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5E58DB9-49DC-495B-A68F-33D105C906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7A1AC4-3AE8-4F87-AAED-904EC6054702}" type="datetimeFigureOut">
              <a:rPr lang="en-US" smtClean="0"/>
              <a:t>2/27/2026</a:t>
            </a:fld>
            <a:endParaRPr lang="en-US" dirty="0"/>
          </a:p>
        </p:txBody>
      </p:sp>
      <p:sp>
        <p:nvSpPr>
          <p:cNvPr id="4" name="Footer Placeholder 3">
            <a:extLst>
              <a:ext uri="{FF2B5EF4-FFF2-40B4-BE49-F238E27FC236}">
                <a16:creationId xmlns:a16="http://schemas.microsoft.com/office/drawing/2014/main" id="{7F66337E-DAD5-442C-9B8F-E10EB7D972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EE3BDF2-02BD-4181-AC28-FD56172CC6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F8A362-CAFC-4987-9A50-47570528395E}" type="slidenum">
              <a:rPr lang="en-US" smtClean="0"/>
              <a:t>‹#›</a:t>
            </a:fld>
            <a:endParaRPr lang="en-US" dirty="0"/>
          </a:p>
        </p:txBody>
      </p:sp>
    </p:spTree>
    <p:extLst>
      <p:ext uri="{BB962C8B-B14F-4D97-AF65-F5344CB8AC3E}">
        <p14:creationId xmlns:p14="http://schemas.microsoft.com/office/powerpoint/2010/main" val="452374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556653-6123-4FE4-861F-5F9583BF59B0}" type="datetimeFigureOut">
              <a:rPr lang="en-US" smtClean="0"/>
              <a:t>2/27/2026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EEB602-95FC-483A-B12D-216A7AD7EA24}" type="slidenum">
              <a:rPr lang="en-US" smtClean="0"/>
              <a:t>‹#›</a:t>
            </a:fld>
            <a:endParaRPr lang="en-US" dirty="0"/>
          </a:p>
        </p:txBody>
      </p:sp>
    </p:spTree>
    <p:extLst>
      <p:ext uri="{BB962C8B-B14F-4D97-AF65-F5344CB8AC3E}">
        <p14:creationId xmlns:p14="http://schemas.microsoft.com/office/powerpoint/2010/main" val="1325843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1</a:t>
            </a:fld>
            <a:endParaRPr lang="en-US" dirty="0"/>
          </a:p>
        </p:txBody>
      </p:sp>
    </p:spTree>
    <p:extLst>
      <p:ext uri="{BB962C8B-B14F-4D97-AF65-F5344CB8AC3E}">
        <p14:creationId xmlns:p14="http://schemas.microsoft.com/office/powerpoint/2010/main" val="335608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modern era of public transportation funding really begins in 1964 with the passage of the Urban Mass Transportation Act.</a:t>
            </a:r>
          </a:p>
          <a:p>
            <a:endParaRPr lang="en-US" dirty="0"/>
          </a:p>
          <a:p>
            <a:r>
              <a:rPr lang="en-US" dirty="0"/>
              <a:t>This was the first time the federal government made a significant financial commitment to public transit. Prior to this, transit systems were almost entirely funded and operated at the local or private level. However, declining ridership, rising costs, and increasing automobile ownership created financial challenges for transit agencies across the country. The 1964 Act established the first federal transit funding program to help communities maintain and improve public transportation.</a:t>
            </a:r>
          </a:p>
          <a:p>
            <a:endParaRPr lang="en-US" dirty="0"/>
          </a:p>
          <a:p>
            <a:r>
              <a:rPr lang="en-US" dirty="0"/>
              <a:t>In 1968, transit programs were formally placed within the U.S. Department of Transportation under a new agency called the Urban Mass Transportation Administration, which is now known as the Federal Transit Administration. This created a dedicated federal entity responsible for administering transit funding and supporting transit systems nationwide.</a:t>
            </a:r>
          </a:p>
          <a:p>
            <a:endParaRPr lang="en-US" dirty="0"/>
          </a:p>
          <a:p>
            <a:r>
              <a:rPr lang="en-US" dirty="0"/>
              <a:t>In 1970, Congress established the Elderly and Handicapped Program, which is especially important to what we’re discussing today. This was the first federal program specifically designed to improve transportation for older adults and individuals with disabilities. This program eventually evolved into what we now know as the Section 5310 Enhanced Mobility of Seniors and Individuals with Disabilities Program. This marked a major shift in federal policy — recognizing that mobility is essential for independence, healthcare access, and quality of life.</a:t>
            </a:r>
          </a:p>
          <a:p>
            <a:endParaRPr lang="en-US" dirty="0"/>
          </a:p>
          <a:p>
            <a:r>
              <a:rPr lang="en-US" dirty="0"/>
              <a:t>In 1974, the federal government created the first formula-based funding program for urban transit systems, which is known today as the Section 5307 Urbanized Area Formula Program. This program provides annual funding to urban transit agencies, including systems like SARTA here in Stark County, to support capital investments and operating needs.</a:t>
            </a:r>
          </a:p>
          <a:p>
            <a:endParaRPr lang="en-US" dirty="0"/>
          </a:p>
          <a:p>
            <a:r>
              <a:rPr lang="en-US" dirty="0"/>
              <a:t>Then in 1978, a similar formula program was created for rural communities, known as Section 5311. This ensured that residents outside major urban areas could also benefit from federal transit support.</a:t>
            </a:r>
          </a:p>
          <a:p>
            <a:endParaRPr lang="en-US" dirty="0"/>
          </a:p>
          <a:p>
            <a:r>
              <a:rPr lang="en-US" dirty="0"/>
              <a:t>A major milestone came in 1990 with the passage of the Americans with Disabilities Act, or ADA. This civil rights law required transit systems to become accessible and to provide paratransit services for individuals who could not use traditional fixed-route transit. The ADA fundamentally reshaped public transit by making accessibility a legal requirement, not just a goal.</a:t>
            </a:r>
          </a:p>
          <a:p>
            <a:endParaRPr lang="en-US" dirty="0"/>
          </a:p>
          <a:p>
            <a:r>
              <a:rPr lang="en-US" dirty="0"/>
              <a:t>Finally, in 1991, the Urban Mass Transportation Administration was officially renamed the Federal Transit Administration. The FTA continues today as the federal agency responsible for administering transit funding programs, including Section 5310.</a:t>
            </a:r>
          </a:p>
        </p:txBody>
      </p:sp>
      <p:sp>
        <p:nvSpPr>
          <p:cNvPr id="4" name="Slide Number Placeholder 3"/>
          <p:cNvSpPr>
            <a:spLocks noGrp="1"/>
          </p:cNvSpPr>
          <p:nvPr>
            <p:ph type="sldNum" sz="quarter" idx="5"/>
          </p:nvPr>
        </p:nvSpPr>
        <p:spPr/>
        <p:txBody>
          <a:bodyPr/>
          <a:lstStyle/>
          <a:p>
            <a:fld id="{54EEB602-95FC-483A-B12D-216A7AD7EA24}" type="slidenum">
              <a:rPr lang="en-US" smtClean="0"/>
              <a:t>10</a:t>
            </a:fld>
            <a:endParaRPr lang="en-US" dirty="0"/>
          </a:p>
        </p:txBody>
      </p:sp>
    </p:spTree>
    <p:extLst>
      <p:ext uri="{BB962C8B-B14F-4D97-AF65-F5344CB8AC3E}">
        <p14:creationId xmlns:p14="http://schemas.microsoft.com/office/powerpoint/2010/main" val="2317991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All of these federal actions created the foundation for programs Section 5310, which today provide critical funding to support specialized transportation services here in Stark County — helping ensure that seniors and individuals with disabilities can remain connected to their communities.</a:t>
            </a:r>
          </a:p>
          <a:p>
            <a:endParaRPr lang="en-US" b="0" dirty="0"/>
          </a:p>
          <a:p>
            <a:r>
              <a:rPr lang="en-US" b="0" dirty="0"/>
              <a:t>Section 5310 is a competitive grant program administered by the Federal Transit Administration. Its purpose is very targeted — it supports projects that improve mobility for seniors and individuals with disabilities when traditional public transportation does not fully meet their needs.</a:t>
            </a:r>
          </a:p>
          <a:p>
            <a:endParaRPr lang="en-US" b="0" dirty="0"/>
          </a:p>
          <a:p>
            <a:r>
              <a:rPr lang="en-US" b="0" dirty="0"/>
              <a:t>The first key component is that projects must be planned, designed, and carried out specifically to meet the special transportation needs of seniors and individuals with disabilities. This applies in situations where public transportation may be insufficient, inappropriate, or unavailable.</a:t>
            </a:r>
          </a:p>
          <a:p>
            <a:r>
              <a:rPr lang="en-US" b="0" dirty="0"/>
              <a:t>In practical terms, this could mean:</a:t>
            </a:r>
          </a:p>
          <a:p>
            <a:pPr marL="171450" indent="-171450">
              <a:buFont typeface="Arial" panose="020B0604020202020204" pitchFamily="34" charset="0"/>
              <a:buChar char="•"/>
            </a:pPr>
            <a:r>
              <a:rPr lang="en-US" b="0" dirty="0"/>
              <a:t>Rural areas where fixed-route service does not exist,</a:t>
            </a:r>
          </a:p>
          <a:p>
            <a:pPr marL="171450" indent="-171450">
              <a:buFont typeface="Arial" panose="020B0604020202020204" pitchFamily="34" charset="0"/>
              <a:buChar char="•"/>
            </a:pPr>
            <a:r>
              <a:rPr lang="en-US" b="0" dirty="0"/>
              <a:t>Situations where route schedules do not align with medical appointments,</a:t>
            </a:r>
          </a:p>
          <a:p>
            <a:pPr marL="171450" indent="-171450">
              <a:buFont typeface="Arial" panose="020B0604020202020204" pitchFamily="34" charset="0"/>
              <a:buChar char="•"/>
            </a:pPr>
            <a:r>
              <a:rPr lang="en-US" b="0" dirty="0"/>
              <a:t>Or when an individual’s mobility needs require specialized vehicles or door-to-door service</a:t>
            </a:r>
          </a:p>
          <a:p>
            <a:endParaRPr lang="en-US" b="0" dirty="0"/>
          </a:p>
          <a:p>
            <a:r>
              <a:rPr lang="en-US" b="0" dirty="0"/>
              <a:t>Second, projects funded under Section 5310 are intended to exceed the minimum requirements of the Americans with Disabilities Act. ADA compliance is the legal baseline. Section 5310 goes beyond compliance — it supports enhanced services, expanded capacity, and innovative mobility solutions.</a:t>
            </a:r>
          </a:p>
          <a:p>
            <a:endParaRPr lang="en-US" b="0" dirty="0"/>
          </a:p>
          <a:p>
            <a:r>
              <a:rPr lang="en-US" b="0" dirty="0"/>
              <a:t>Third, the program supports projects that improve access to fixed-route services and decrease reliance on paratransit. The goal is not to replace traditional transit, but to better integrate mobility options. This might include travel training, first-mile/last-mile solutions, or coordination efforts that help individuals use the broader transit network more effectively.</a:t>
            </a:r>
          </a:p>
          <a:p>
            <a:endParaRPr lang="en-US" b="0" dirty="0"/>
          </a:p>
          <a:p>
            <a:r>
              <a:rPr lang="en-US" b="0" dirty="0"/>
              <a:t>Finally, Section 5310 funds can be used to provide alternatives to public transportation services. This can include vehicle purchases for nonprofit agencies, coordinated transportation services, mobility management, and other strategies that address gaps in the system.</a:t>
            </a:r>
          </a:p>
          <a:p>
            <a:endParaRPr lang="en-US" b="0" dirty="0"/>
          </a:p>
          <a:p>
            <a:r>
              <a:rPr lang="en-US" b="0" dirty="0"/>
              <a:t>Here in Stark County, this program plays a critical role in ensuring that transportation is not a barrier to healthcare, employment, nutrition services, or community participation. It allows us to strategically invest in projects that directly improve quality of life for some of our most transportation-dependent residents.</a:t>
            </a:r>
          </a:p>
        </p:txBody>
      </p:sp>
      <p:sp>
        <p:nvSpPr>
          <p:cNvPr id="4" name="Slide Number Placeholder 3"/>
          <p:cNvSpPr>
            <a:spLocks noGrp="1"/>
          </p:cNvSpPr>
          <p:nvPr>
            <p:ph type="sldNum" sz="quarter" idx="5"/>
          </p:nvPr>
        </p:nvSpPr>
        <p:spPr/>
        <p:txBody>
          <a:bodyPr/>
          <a:lstStyle/>
          <a:p>
            <a:fld id="{54EEB602-95FC-483A-B12D-216A7AD7EA24}" type="slidenum">
              <a:rPr lang="en-US" smtClean="0"/>
              <a:t>11</a:t>
            </a:fld>
            <a:endParaRPr lang="en-US" dirty="0"/>
          </a:p>
        </p:txBody>
      </p:sp>
    </p:spTree>
    <p:extLst>
      <p:ext uri="{BB962C8B-B14F-4D97-AF65-F5344CB8AC3E}">
        <p14:creationId xmlns:p14="http://schemas.microsoft.com/office/powerpoint/2010/main" val="1661754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4E085-5C7C-3798-6170-69FB783356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317AA-1326-EC03-B8A6-5BB541C692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BEC32-02B8-91DA-50BC-B3EDAA30D80D}"/>
              </a:ext>
            </a:extLst>
          </p:cNvPr>
          <p:cNvSpPr>
            <a:spLocks noGrp="1"/>
          </p:cNvSpPr>
          <p:nvPr>
            <p:ph type="body" idx="1"/>
          </p:nvPr>
        </p:nvSpPr>
        <p:spPr/>
        <p:txBody>
          <a:bodyPr/>
          <a:lstStyle/>
          <a:p>
            <a:r>
              <a:rPr lang="en-US" dirty="0"/>
              <a:t>First, in terms of eligible applicants — the program is open to state or local government authorities, as well as private and public nonprofit organizations. In certain circumstances, for-profit agencies that provide transportation services may also apply. However, eligibility to apply does not automatically mean eligibility to receive funding. All awardees must comply with federal requirements established by the Federal Transit Administration.</a:t>
            </a:r>
          </a:p>
          <a:p>
            <a:endParaRPr lang="en-US" dirty="0"/>
          </a:p>
          <a:p>
            <a:r>
              <a:rPr lang="en-US" dirty="0"/>
              <a:t>That includes demonstrating that the project supports transportation services specifically for seniors and/or individuals with disabilities. The service area must be within the Canton–Massillon Urban Area. Applicants must also certify compliance with all FTA certifications and assurances, including civil rights requirements, procurement standards, drug and alcohol testing if applicable, and ongoing federal reporting obligations.</a:t>
            </a:r>
          </a:p>
          <a:p>
            <a:endParaRPr lang="en-US" dirty="0"/>
          </a:p>
          <a:p>
            <a:r>
              <a:rPr lang="en-US" dirty="0"/>
              <a:t>In terms of eligible projects, Section 5310 funds both Traditional Capital projects and Other Capital and Operating projects. </a:t>
            </a:r>
          </a:p>
          <a:p>
            <a:endParaRPr lang="en-US" dirty="0"/>
          </a:p>
          <a:p>
            <a:r>
              <a:rPr lang="en-US" dirty="0"/>
              <a:t>Traditional Capital projects typically include vehicle purchases and major equipment that directly provides transportation service. </a:t>
            </a:r>
          </a:p>
          <a:p>
            <a:endParaRPr lang="en-US" dirty="0"/>
          </a:p>
          <a:p>
            <a:r>
              <a:rPr lang="en-US" dirty="0"/>
              <a:t>Other Capital and Operating projects can include mobility management, travel training, technology improvements, or other service enhancements that improve access and coordination.</a:t>
            </a:r>
          </a:p>
          <a:p>
            <a:endParaRPr lang="en-US" dirty="0"/>
          </a:p>
          <a:p>
            <a:r>
              <a:rPr lang="en-US" dirty="0"/>
              <a:t>In all cases, the project must clearly demonstrate how it improves mobility for seniors and individuals with disabilities and addresses a documented need within our service area.”</a:t>
            </a:r>
          </a:p>
        </p:txBody>
      </p:sp>
      <p:sp>
        <p:nvSpPr>
          <p:cNvPr id="4" name="Slide Number Placeholder 3">
            <a:extLst>
              <a:ext uri="{FF2B5EF4-FFF2-40B4-BE49-F238E27FC236}">
                <a16:creationId xmlns:a16="http://schemas.microsoft.com/office/drawing/2014/main" id="{98A51448-AEE9-9890-008F-734DE3F309F5}"/>
              </a:ext>
            </a:extLst>
          </p:cNvPr>
          <p:cNvSpPr>
            <a:spLocks noGrp="1"/>
          </p:cNvSpPr>
          <p:nvPr>
            <p:ph type="sldNum" sz="quarter" idx="5"/>
          </p:nvPr>
        </p:nvSpPr>
        <p:spPr/>
        <p:txBody>
          <a:bodyPr/>
          <a:lstStyle/>
          <a:p>
            <a:fld id="{54EEB602-95FC-483A-B12D-216A7AD7EA24}" type="slidenum">
              <a:rPr lang="en-US" smtClean="0"/>
              <a:t>12</a:t>
            </a:fld>
            <a:endParaRPr lang="en-US" dirty="0"/>
          </a:p>
        </p:txBody>
      </p:sp>
    </p:spTree>
    <p:extLst>
      <p:ext uri="{BB962C8B-B14F-4D97-AF65-F5344CB8AC3E}">
        <p14:creationId xmlns:p14="http://schemas.microsoft.com/office/powerpoint/2010/main" val="1550131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Traditional Capital funding is primarily used for the purchase of vehicles and vehicle-related equipment that directly support transportation services for seniors and individuals with disabilities.</a:t>
            </a:r>
          </a:p>
          <a:p>
            <a:endParaRPr lang="en-US" dirty="0"/>
          </a:p>
          <a:p>
            <a:r>
              <a:rPr lang="en-US" dirty="0"/>
              <a:t>In most cases, this means accessible vehicles — such as lift- or ramp-equipped vans and small buses — that are used to provide demand-response or specialized transportation service.</a:t>
            </a:r>
          </a:p>
          <a:p>
            <a:endParaRPr lang="en-US" dirty="0"/>
          </a:p>
          <a:p>
            <a:r>
              <a:rPr lang="en-US" dirty="0"/>
              <a:t>Under this category, the federal share is 80 percent of the total project cost, with a required 20 percent local match. The local match must come from eligible non-federal sources and cannot include other U.S. Department of Transportation funds.</a:t>
            </a:r>
          </a:p>
          <a:p>
            <a:endParaRPr lang="en-US" dirty="0"/>
          </a:p>
          <a:p>
            <a:r>
              <a:rPr lang="en-US" dirty="0"/>
              <a:t>There is currently a funding cap of $125,000 per applicant for Traditional Capital requests. This helps ensure that funding is distributed equitably among qualified applicants within the urbanized area.</a:t>
            </a:r>
          </a:p>
          <a:p>
            <a:endParaRPr lang="en-US" dirty="0"/>
          </a:p>
          <a:p>
            <a:r>
              <a:rPr lang="en-US" dirty="0"/>
              <a:t>Additionally, all vehicle purchases must align with the Ohio Department of Transportation’s approved vehicle catalog and selection guidance. This ensures compliance with state and federal procurement standards, as well as consistency in fleet management.</a:t>
            </a:r>
          </a:p>
          <a:p>
            <a:endParaRPr lang="en-US" dirty="0"/>
          </a:p>
          <a:p>
            <a:r>
              <a:rPr lang="en-US" dirty="0"/>
              <a:t>It’s important to emphasize that while vehicle acquisition is the most common Traditional Capital request, applicants must still clearly demonstrate need, service plan, and coordination with existing providers. Simply replacing or purchasing a vehicle is not sufficient without documenting how it improves mobility outcomes for the target population.</a:t>
            </a:r>
          </a:p>
        </p:txBody>
      </p:sp>
      <p:sp>
        <p:nvSpPr>
          <p:cNvPr id="4" name="Slide Number Placeholder 3"/>
          <p:cNvSpPr>
            <a:spLocks noGrp="1"/>
          </p:cNvSpPr>
          <p:nvPr>
            <p:ph type="sldNum" sz="quarter" idx="5"/>
          </p:nvPr>
        </p:nvSpPr>
        <p:spPr/>
        <p:txBody>
          <a:bodyPr/>
          <a:lstStyle/>
          <a:p>
            <a:fld id="{54EEB602-95FC-483A-B12D-216A7AD7EA24}" type="slidenum">
              <a:rPr lang="en-US" smtClean="0"/>
              <a:t>13</a:t>
            </a:fld>
            <a:endParaRPr lang="en-US" dirty="0"/>
          </a:p>
        </p:txBody>
      </p:sp>
    </p:spTree>
    <p:extLst>
      <p:ext uri="{BB962C8B-B14F-4D97-AF65-F5344CB8AC3E}">
        <p14:creationId xmlns:p14="http://schemas.microsoft.com/office/powerpoint/2010/main" val="1321746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Traditional Capital projects focus primarily on vehicles and equipment, this category supports projects that expand or enhance transportation services beyond basic requirements.</a:t>
            </a:r>
          </a:p>
          <a:p>
            <a:endParaRPr lang="en-US" dirty="0"/>
          </a:p>
          <a:p>
            <a:r>
              <a:rPr lang="en-US" dirty="0"/>
              <a:t>These projects are funded at a 50 percent federal share and require a 50 percent local match. As with all Section 5310 funding, the local match must come from eligible non-U.S. DOT sources.</a:t>
            </a:r>
          </a:p>
          <a:p>
            <a:endParaRPr lang="en-US" dirty="0"/>
          </a:p>
          <a:p>
            <a:r>
              <a:rPr lang="en-US" dirty="0"/>
              <a:t>Other Capital and Operating projects are intended to go beyond the minimum standards required under the Americans with Disabilities Act. In other words, ADA compliance is the baseline — this funding supports improvements that enhance mobility access above and beyond that baseline.</a:t>
            </a:r>
          </a:p>
          <a:p>
            <a:endParaRPr lang="en-US" dirty="0"/>
          </a:p>
          <a:p>
            <a:r>
              <a:rPr lang="en-US" dirty="0"/>
              <a:t>Examples may include:</a:t>
            </a:r>
          </a:p>
          <a:p>
            <a:pPr marL="171450" indent="-171450">
              <a:buFont typeface="Arial" panose="020B0604020202020204" pitchFamily="34" charset="0"/>
              <a:buChar char="•"/>
            </a:pPr>
            <a:r>
              <a:rPr lang="en-US" dirty="0"/>
              <a:t>Expanded service hours or service areas</a:t>
            </a:r>
          </a:p>
          <a:p>
            <a:pPr marL="171450" indent="-171450">
              <a:buFont typeface="Arial" panose="020B0604020202020204" pitchFamily="34" charset="0"/>
              <a:buChar char="•"/>
            </a:pPr>
            <a:r>
              <a:rPr lang="en-US" dirty="0"/>
              <a:t>Same-day service enhancements</a:t>
            </a:r>
          </a:p>
          <a:p>
            <a:pPr marL="171450" indent="-171450">
              <a:buFont typeface="Arial" panose="020B0604020202020204" pitchFamily="34" charset="0"/>
              <a:buChar char="•"/>
            </a:pPr>
            <a:r>
              <a:rPr lang="en-US" dirty="0"/>
              <a:t>Mobility management initiatives</a:t>
            </a:r>
          </a:p>
          <a:p>
            <a:pPr marL="171450" indent="-171450">
              <a:buFont typeface="Arial" panose="020B0604020202020204" pitchFamily="34" charset="0"/>
              <a:buChar char="•"/>
            </a:pPr>
            <a:r>
              <a:rPr lang="en-US" dirty="0"/>
              <a:t>Travel training programs</a:t>
            </a:r>
          </a:p>
          <a:p>
            <a:pPr marL="171450" indent="-171450">
              <a:buFont typeface="Arial" panose="020B0604020202020204" pitchFamily="34" charset="0"/>
              <a:buChar char="•"/>
            </a:pPr>
            <a:r>
              <a:rPr lang="en-US" dirty="0"/>
              <a:t>Coordination technology</a:t>
            </a:r>
          </a:p>
          <a:p>
            <a:pPr marL="171450" indent="-171450">
              <a:buFont typeface="Arial" panose="020B0604020202020204" pitchFamily="34" charset="0"/>
              <a:buChar char="•"/>
            </a:pPr>
            <a:r>
              <a:rPr lang="en-US" dirty="0"/>
              <a:t>Or specialized services that fill documented gaps</a:t>
            </a:r>
          </a:p>
          <a:p>
            <a:endParaRPr lang="en-US" dirty="0"/>
          </a:p>
          <a:p>
            <a:r>
              <a:rPr lang="en-US" dirty="0"/>
              <a:t>These projects are particularly valuable because they allow communities to address service inefficiencies, improve coordination among providers, and create more flexible mobility options.</a:t>
            </a:r>
          </a:p>
          <a:p>
            <a:endParaRPr lang="en-US" dirty="0"/>
          </a:p>
          <a:p>
            <a:r>
              <a:rPr lang="en-US" dirty="0"/>
              <a:t>As with Traditional Capital projects, there is a funding cap of $125,000 per applicant, and equipment-only requests are limited to $60,000. Ultimately, the key evaluation factor is whether the project clearly improves mobility for seniors and individuals with disabilities and aligns with the priorities identified in the Coordinated Transportation Plan.</a:t>
            </a:r>
          </a:p>
        </p:txBody>
      </p:sp>
      <p:sp>
        <p:nvSpPr>
          <p:cNvPr id="4" name="Slide Number Placeholder 3"/>
          <p:cNvSpPr>
            <a:spLocks noGrp="1"/>
          </p:cNvSpPr>
          <p:nvPr>
            <p:ph type="sldNum" sz="quarter" idx="5"/>
          </p:nvPr>
        </p:nvSpPr>
        <p:spPr/>
        <p:txBody>
          <a:bodyPr/>
          <a:lstStyle/>
          <a:p>
            <a:fld id="{54EEB602-95FC-483A-B12D-216A7AD7EA24}" type="slidenum">
              <a:rPr lang="en-US" smtClean="0"/>
              <a:t>14</a:t>
            </a:fld>
            <a:endParaRPr lang="en-US" dirty="0"/>
          </a:p>
        </p:txBody>
      </p:sp>
    </p:spTree>
    <p:extLst>
      <p:ext uri="{BB962C8B-B14F-4D97-AF65-F5344CB8AC3E}">
        <p14:creationId xmlns:p14="http://schemas.microsoft.com/office/powerpoint/2010/main" val="4200999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Section 5310 is not a 100 percent federal funding program. Every award requires a local match — typically 20 percent for Traditional Capital projects and 50 percent for Other Capital and Operating projects.</a:t>
            </a:r>
          </a:p>
          <a:p>
            <a:endParaRPr lang="en-US" dirty="0"/>
          </a:p>
          <a:p>
            <a:r>
              <a:rPr lang="en-US" dirty="0"/>
              <a:t>The local share must come from non-U.S. DOT sources. That means federal transportation funds cannot be used as match.</a:t>
            </a:r>
          </a:p>
          <a:p>
            <a:endParaRPr lang="en-US" dirty="0"/>
          </a:p>
          <a:p>
            <a:r>
              <a:rPr lang="en-US" dirty="0"/>
              <a:t>Eligible local match sources may include:</a:t>
            </a:r>
          </a:p>
          <a:p>
            <a:pPr marL="171450" indent="-171450">
              <a:buFont typeface="Arial" panose="020B0604020202020204" pitchFamily="34" charset="0"/>
              <a:buChar char="•"/>
            </a:pPr>
            <a:r>
              <a:rPr lang="en-US" dirty="0"/>
              <a:t>Local government funds, such as county, municipal, or township appropriations</a:t>
            </a:r>
          </a:p>
          <a:p>
            <a:pPr marL="171450" indent="-171450">
              <a:buFont typeface="Arial" panose="020B0604020202020204" pitchFamily="34" charset="0"/>
              <a:buChar char="•"/>
            </a:pPr>
            <a:r>
              <a:rPr lang="en-US" dirty="0"/>
              <a:t>Agency general funds</a:t>
            </a:r>
          </a:p>
          <a:p>
            <a:pPr marL="171450" indent="-171450">
              <a:buFont typeface="Arial" panose="020B0604020202020204" pitchFamily="34" charset="0"/>
              <a:buChar char="•"/>
            </a:pPr>
            <a:r>
              <a:rPr lang="en-US" dirty="0"/>
              <a:t>State grant funds that are not derived from U.S. DOT</a:t>
            </a:r>
          </a:p>
          <a:p>
            <a:pPr marL="171450" indent="-171450">
              <a:buFont typeface="Arial" panose="020B0604020202020204" pitchFamily="34" charset="0"/>
              <a:buChar char="•"/>
            </a:pPr>
            <a:r>
              <a:rPr lang="en-US" dirty="0"/>
              <a:t>Private foundation grants</a:t>
            </a:r>
          </a:p>
          <a:p>
            <a:pPr marL="171450" indent="-171450">
              <a:buFont typeface="Arial" panose="020B0604020202020204" pitchFamily="34" charset="0"/>
              <a:buChar char="•"/>
            </a:pPr>
            <a:r>
              <a:rPr lang="en-US" dirty="0"/>
              <a:t>Donations or contributions</a:t>
            </a:r>
          </a:p>
          <a:p>
            <a:pPr marL="171450" indent="-171450">
              <a:buFont typeface="Arial" panose="020B0604020202020204" pitchFamily="34" charset="0"/>
              <a:buChar char="•"/>
            </a:pPr>
            <a:r>
              <a:rPr lang="en-US" dirty="0"/>
              <a:t>Contract revenue from human service agencies</a:t>
            </a:r>
          </a:p>
          <a:p>
            <a:pPr marL="171450" indent="-171450">
              <a:buFont typeface="Arial" panose="020B0604020202020204" pitchFamily="34" charset="0"/>
              <a:buChar char="•"/>
            </a:pPr>
            <a:r>
              <a:rPr lang="en-US" dirty="0"/>
              <a:t>In some cases, in-kind contributions, if they are properly documented and allowable under federal cost principles</a:t>
            </a:r>
          </a:p>
          <a:p>
            <a:endParaRPr lang="en-US" dirty="0"/>
          </a:p>
          <a:p>
            <a:r>
              <a:rPr lang="en-US" dirty="0"/>
              <a:t>It is critical that applicants clearly identify and document their match source at the time of application. The match must be committed, eligible, and auditable.</a:t>
            </a:r>
          </a:p>
          <a:p>
            <a:endParaRPr lang="en-US" dirty="0"/>
          </a:p>
          <a:p>
            <a:r>
              <a:rPr lang="en-US" dirty="0"/>
              <a:t>From an evaluation standpoint, projects with stable and clearly defined local funding commitments are viewed more favorably because they demonstrate financial capacity and long-term sustainability.</a:t>
            </a:r>
          </a:p>
          <a:p>
            <a:endParaRPr lang="en-US" dirty="0"/>
          </a:p>
          <a:p>
            <a:r>
              <a:rPr lang="en-US" dirty="0"/>
              <a:t>Ultimately, the local match requirement ensures shared investment and accountability in improving mobility for seniors and individuals with disabilities.</a:t>
            </a:r>
          </a:p>
        </p:txBody>
      </p:sp>
      <p:sp>
        <p:nvSpPr>
          <p:cNvPr id="4" name="Slide Number Placeholder 3"/>
          <p:cNvSpPr>
            <a:spLocks noGrp="1"/>
          </p:cNvSpPr>
          <p:nvPr>
            <p:ph type="sldNum" sz="quarter" idx="5"/>
          </p:nvPr>
        </p:nvSpPr>
        <p:spPr/>
        <p:txBody>
          <a:bodyPr/>
          <a:lstStyle/>
          <a:p>
            <a:fld id="{54EEB602-95FC-483A-B12D-216A7AD7EA24}" type="slidenum">
              <a:rPr lang="en-US" smtClean="0"/>
              <a:t>15</a:t>
            </a:fld>
            <a:endParaRPr lang="en-US" dirty="0"/>
          </a:p>
        </p:txBody>
      </p:sp>
    </p:spTree>
    <p:extLst>
      <p:ext uri="{BB962C8B-B14F-4D97-AF65-F5344CB8AC3E}">
        <p14:creationId xmlns:p14="http://schemas.microsoft.com/office/powerpoint/2010/main" val="869613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within the Canton–Massillon Urbanized Area, SARTA and SCATS jointly serve as the Designated Recipient of Federal Transit Administration Section 5310 funds. That means they are responsible to the FTA for program oversight, compliance, and reporting.</a:t>
            </a:r>
          </a:p>
          <a:p>
            <a:endParaRPr lang="en-US" dirty="0"/>
          </a:p>
          <a:p>
            <a:r>
              <a:rPr lang="en-US" dirty="0"/>
              <a:t>Most organizations that receive funding through this program are considered subrecipients. The exception would be eligible direct recipients, such as public transit agencies, that may receive funds directly under certain circumstances.</a:t>
            </a:r>
          </a:p>
          <a:p>
            <a:endParaRPr lang="en-US" dirty="0"/>
          </a:p>
          <a:p>
            <a:r>
              <a:rPr lang="en-US" dirty="0"/>
              <a:t>It is important to understand that all subrecipient awards operate on a reimbursement basis. This is not an advance payment program.</a:t>
            </a:r>
          </a:p>
          <a:p>
            <a:endParaRPr lang="en-US" dirty="0"/>
          </a:p>
          <a:p>
            <a:r>
              <a:rPr lang="en-US" dirty="0"/>
              <a:t>The process works as follows:</a:t>
            </a:r>
          </a:p>
          <a:p>
            <a:endParaRPr lang="en-US" dirty="0"/>
          </a:p>
          <a:p>
            <a:r>
              <a:rPr lang="en-US" dirty="0"/>
              <a:t>The subrecipient initially incurs 100 percent of the project cost using its own funds.</a:t>
            </a:r>
          </a:p>
          <a:p>
            <a:endParaRPr lang="en-US" dirty="0"/>
          </a:p>
          <a:p>
            <a:r>
              <a:rPr lang="en-US" dirty="0"/>
              <a:t>The subrecipient then submits invoices and supporting documentation to SARTA for review.</a:t>
            </a:r>
          </a:p>
          <a:p>
            <a:endParaRPr lang="en-US" dirty="0"/>
          </a:p>
          <a:p>
            <a:r>
              <a:rPr lang="en-US" dirty="0"/>
              <a:t>Once the expenses are verified as eligible and compliant with federal requirements, SARTA processes reimbursement for the federal share.</a:t>
            </a:r>
          </a:p>
          <a:p>
            <a:endParaRPr lang="en-US" dirty="0"/>
          </a:p>
          <a:p>
            <a:r>
              <a:rPr lang="en-US" dirty="0"/>
              <a:t>Because of this structure, applicants must have sufficient cash flow to front project costs before reimbursement. Strong financial management and documentation practices are essential to remain in good standing.</a:t>
            </a:r>
          </a:p>
          <a:p>
            <a:endParaRPr lang="en-US" dirty="0"/>
          </a:p>
          <a:p>
            <a:r>
              <a:rPr lang="en-US" dirty="0"/>
              <a:t>In short, SARTA and SCATS oversee the program locally, subrecipients carry out the projects, and reimbursements are made after eligible expenses are incurred and approved.</a:t>
            </a:r>
          </a:p>
        </p:txBody>
      </p:sp>
      <p:sp>
        <p:nvSpPr>
          <p:cNvPr id="4" name="Slide Number Placeholder 3"/>
          <p:cNvSpPr>
            <a:spLocks noGrp="1"/>
          </p:cNvSpPr>
          <p:nvPr>
            <p:ph type="sldNum" sz="quarter" idx="5"/>
          </p:nvPr>
        </p:nvSpPr>
        <p:spPr/>
        <p:txBody>
          <a:bodyPr/>
          <a:lstStyle/>
          <a:p>
            <a:fld id="{54EEB602-95FC-483A-B12D-216A7AD7EA24}" type="slidenum">
              <a:rPr lang="en-US" smtClean="0"/>
              <a:t>16</a:t>
            </a:fld>
            <a:endParaRPr lang="en-US" dirty="0"/>
          </a:p>
        </p:txBody>
      </p:sp>
    </p:spTree>
    <p:extLst>
      <p:ext uri="{BB962C8B-B14F-4D97-AF65-F5344CB8AC3E}">
        <p14:creationId xmlns:p14="http://schemas.microsoft.com/office/powerpoint/2010/main" val="2470386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Section 5310 projects — regardless of category — must track and report measurable service outputs and outcomes. FTA requires performance data to demonstrate that federal funds are producing tangible mobility benefits for seniors and individuals with disabilities.</a:t>
            </a:r>
          </a:p>
          <a:p>
            <a:r>
              <a:rPr lang="en-US" dirty="0"/>
              <a:t>For Traditional Capital Projects, there are three primary reporting measures:</a:t>
            </a:r>
          </a:p>
          <a:p>
            <a:endParaRPr lang="en-US" dirty="0"/>
          </a:p>
          <a:p>
            <a:r>
              <a:rPr lang="en-US" dirty="0"/>
              <a:t>First, Service Gaps Filled. This measures the number of seniors and individuals with disabilities who gain mobility that would not otherwise be available without the funded project. It is intended to quantify how the investment expands access.</a:t>
            </a:r>
          </a:p>
          <a:p>
            <a:endParaRPr lang="en-US" dirty="0"/>
          </a:p>
          <a:p>
            <a:r>
              <a:rPr lang="en-US" dirty="0"/>
              <a:t>Second, Ridership. Subrecipients must report the actual or estimated annual number of one-way passenger trips provided as a result of the project.</a:t>
            </a:r>
          </a:p>
          <a:p>
            <a:endParaRPr lang="en-US" dirty="0"/>
          </a:p>
          <a:p>
            <a:r>
              <a:rPr lang="en-US" dirty="0"/>
              <a:t>Third, Mileage. This includes the total miles traveled annually while providing transportation service supported by the Section 5310 award. </a:t>
            </a:r>
          </a:p>
          <a:p>
            <a:endParaRPr lang="en-US" dirty="0"/>
          </a:p>
          <a:p>
            <a:r>
              <a:rPr lang="en-US" dirty="0"/>
              <a:t>For Other Capital and Operating Projects, reporting focuses on service enhancements and system improvements.</a:t>
            </a:r>
          </a:p>
          <a:p>
            <a:endParaRPr lang="en-US" dirty="0"/>
          </a:p>
          <a:p>
            <a:r>
              <a:rPr lang="en-US" dirty="0"/>
              <a:t>First, Service Improvements. This includes measurable increases in service area coverage, expanded hours of operation, improved service quality, or other enhancements that increase transportation availability.</a:t>
            </a:r>
          </a:p>
          <a:p>
            <a:endParaRPr lang="en-US" dirty="0"/>
          </a:p>
          <a:p>
            <a:r>
              <a:rPr lang="en-US" dirty="0"/>
              <a:t>Second, Infrastructure and Equipment Improvements. This covers capital investments such as vehicles, technology systems, dispatch software, accessibility upgrades, or facility improvements that enhance mobility access.</a:t>
            </a:r>
          </a:p>
          <a:p>
            <a:endParaRPr lang="en-US" dirty="0"/>
          </a:p>
          <a:p>
            <a:r>
              <a:rPr lang="en-US" dirty="0"/>
              <a:t>Third, Ridership. As with Traditional Capital projects, subrecipients must report the annual number of one-way passenger trips provided.</a:t>
            </a:r>
          </a:p>
          <a:p>
            <a:endParaRPr lang="en-US" dirty="0"/>
          </a:p>
          <a:p>
            <a:r>
              <a:rPr lang="en-US" dirty="0"/>
              <a:t>Accurate reporting is critical. These metrics support federal oversight, justify continued funding, and demonstrate the real-world impact of mobility investments within the Canton–Massillon Urban Area.</a:t>
            </a:r>
          </a:p>
          <a:p>
            <a:endParaRPr lang="en-US" dirty="0"/>
          </a:p>
          <a:p>
            <a:r>
              <a:rPr lang="en-US" dirty="0"/>
              <a:t>Strong data collection practices should be built into every project from the outset to ensure compliance and successful program performance.</a:t>
            </a:r>
          </a:p>
        </p:txBody>
      </p:sp>
      <p:sp>
        <p:nvSpPr>
          <p:cNvPr id="4" name="Slide Number Placeholder 3"/>
          <p:cNvSpPr>
            <a:spLocks noGrp="1"/>
          </p:cNvSpPr>
          <p:nvPr>
            <p:ph type="sldNum" sz="quarter" idx="5"/>
          </p:nvPr>
        </p:nvSpPr>
        <p:spPr/>
        <p:txBody>
          <a:bodyPr/>
          <a:lstStyle/>
          <a:p>
            <a:fld id="{54EEB602-95FC-483A-B12D-216A7AD7EA24}" type="slidenum">
              <a:rPr lang="en-US" smtClean="0"/>
              <a:t>17</a:t>
            </a:fld>
            <a:endParaRPr lang="en-US" dirty="0"/>
          </a:p>
        </p:txBody>
      </p:sp>
    </p:spTree>
    <p:extLst>
      <p:ext uri="{BB962C8B-B14F-4D97-AF65-F5344CB8AC3E}">
        <p14:creationId xmlns:p14="http://schemas.microsoft.com/office/powerpoint/2010/main" val="3876026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federal law, all Section 5310 projects must be derived from a locally developed, coordinated public transit–human services transportation plan. In our region, that document is the Stark County Human Services/Public Transit Coordinated Transportation Plan.</a:t>
            </a:r>
          </a:p>
          <a:p>
            <a:endParaRPr lang="en-US" dirty="0"/>
          </a:p>
          <a:p>
            <a:r>
              <a:rPr lang="en-US" dirty="0"/>
              <a:t>This plan identifies unmet transportation needs for seniors and individuals with disabilities, outlines service gaps, and establishes priority strategies to improve mobility access throughout the county.</a:t>
            </a:r>
          </a:p>
          <a:p>
            <a:endParaRPr lang="en-US" dirty="0"/>
          </a:p>
          <a:p>
            <a:r>
              <a:rPr lang="en-US" dirty="0"/>
              <a:t>For an application to be eligible, the proposed project must clearly align with and support a need or strategy identified in the Coordinated Plan. If a project cannot demonstrate that connection, it is not eligible for funding consideration.</a:t>
            </a:r>
          </a:p>
          <a:p>
            <a:endParaRPr lang="en-US" dirty="0"/>
          </a:p>
          <a:p>
            <a:r>
              <a:rPr lang="en-US" dirty="0"/>
              <a:t>The purpose of this requirement is to ensure that federal funds are invested strategically — not in isolation — but as part of a coordinated regional mobility framework. It promotes collaboration among public transit providers, human service agencies, local governments, and nonprofit organizations.</a:t>
            </a:r>
          </a:p>
          <a:p>
            <a:endParaRPr lang="en-US" dirty="0"/>
          </a:p>
          <a:p>
            <a:r>
              <a:rPr lang="en-US" dirty="0"/>
              <a:t>In practical terms, applicants should reference specific goals, priorities, or identified gaps from the Coordinated Plan within their proposal narrative. Strong alignment strengthens both eligibility and competitiveness during evaluation.</a:t>
            </a:r>
          </a:p>
          <a:p>
            <a:endParaRPr lang="en-US" dirty="0"/>
          </a:p>
          <a:p>
            <a:r>
              <a:rPr lang="en-US" dirty="0"/>
              <a:t>In short, the Coordinated Plan is not just a planning document — it is the policy foundation that guides how Section 5310 funds are deployed in Stark County.</a:t>
            </a:r>
          </a:p>
        </p:txBody>
      </p:sp>
      <p:sp>
        <p:nvSpPr>
          <p:cNvPr id="4" name="Slide Number Placeholder 3"/>
          <p:cNvSpPr>
            <a:spLocks noGrp="1"/>
          </p:cNvSpPr>
          <p:nvPr>
            <p:ph type="sldNum" sz="quarter" idx="5"/>
          </p:nvPr>
        </p:nvSpPr>
        <p:spPr/>
        <p:txBody>
          <a:bodyPr/>
          <a:lstStyle/>
          <a:p>
            <a:fld id="{54EEB602-95FC-483A-B12D-216A7AD7EA24}" type="slidenum">
              <a:rPr lang="en-US" smtClean="0"/>
              <a:t>18</a:t>
            </a:fld>
            <a:endParaRPr lang="en-US" dirty="0"/>
          </a:p>
        </p:txBody>
      </p:sp>
    </p:spTree>
    <p:extLst>
      <p:ext uri="{BB962C8B-B14F-4D97-AF65-F5344CB8AC3E}">
        <p14:creationId xmlns:p14="http://schemas.microsoft.com/office/powerpoint/2010/main" val="642776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illustrates the percentage of the population age 65 and older across Stark County.</a:t>
            </a:r>
          </a:p>
          <a:p>
            <a:endParaRPr lang="en-US" dirty="0"/>
          </a:p>
          <a:p>
            <a:r>
              <a:rPr lang="en-US" dirty="0"/>
              <a:t>We can see that older residents are distributed across both urbanized areas and several suburban and rural communities. Some townships show notably higher concentrations of seniors compared to the county average.</a:t>
            </a:r>
          </a:p>
          <a:p>
            <a:endParaRPr lang="en-US" dirty="0"/>
          </a:p>
          <a:p>
            <a:r>
              <a:rPr lang="en-US" dirty="0"/>
              <a:t>This is important because older adults are more likely to experience changes in driving ability, increased medical trip needs, and reliance on accessible transportation options.</a:t>
            </a:r>
          </a:p>
          <a:p>
            <a:endParaRPr lang="en-US" dirty="0"/>
          </a:p>
          <a:p>
            <a:r>
              <a:rPr lang="en-US" dirty="0"/>
              <a:t>From a planning standpoint, this map helps us identify where aging populations may require enhanced mobility services — whether that is demand-response service, coordinated medical transportation, or expanded fixed-route accessibility.</a:t>
            </a:r>
          </a:p>
          <a:p>
            <a:endParaRPr lang="en-US" dirty="0"/>
          </a:p>
          <a:p>
            <a:r>
              <a:rPr lang="en-US" dirty="0"/>
              <a:t>As Stark County’s population continues to age, these geographic patterns will be central to how we target Section 5310 investments.</a:t>
            </a:r>
          </a:p>
        </p:txBody>
      </p:sp>
      <p:sp>
        <p:nvSpPr>
          <p:cNvPr id="4" name="Slide Number Placeholder 3"/>
          <p:cNvSpPr>
            <a:spLocks noGrp="1"/>
          </p:cNvSpPr>
          <p:nvPr>
            <p:ph type="sldNum" sz="quarter" idx="5"/>
          </p:nvPr>
        </p:nvSpPr>
        <p:spPr/>
        <p:txBody>
          <a:bodyPr/>
          <a:lstStyle/>
          <a:p>
            <a:fld id="{54EEB602-95FC-483A-B12D-216A7AD7EA24}" type="slidenum">
              <a:rPr lang="en-US" smtClean="0"/>
              <a:t>19</a:t>
            </a:fld>
            <a:endParaRPr lang="en-US" dirty="0"/>
          </a:p>
        </p:txBody>
      </p:sp>
    </p:spTree>
    <p:extLst>
      <p:ext uri="{BB962C8B-B14F-4D97-AF65-F5344CB8AC3E}">
        <p14:creationId xmlns:p14="http://schemas.microsoft.com/office/powerpoint/2010/main" val="189705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Transportation is a foundational public service that enables access to essential destinations like healthcare, employment, education and social and civic participation. A lack of mobility functions as a barrier to equal access. Transportation is not merely a convenience; it is enabling services that determines whether individuals can access opportunities and services guaranteed under law. When transportation is unavailable or inaccessible, it effectively limits participation in community life and can create systemic inequities</a:t>
            </a:r>
          </a:p>
        </p:txBody>
      </p:sp>
      <p:sp>
        <p:nvSpPr>
          <p:cNvPr id="4" name="Slide Number Placeholder 3"/>
          <p:cNvSpPr>
            <a:spLocks noGrp="1"/>
          </p:cNvSpPr>
          <p:nvPr>
            <p:ph type="sldNum" sz="quarter" idx="5"/>
          </p:nvPr>
        </p:nvSpPr>
        <p:spPr/>
        <p:txBody>
          <a:bodyPr/>
          <a:lstStyle/>
          <a:p>
            <a:fld id="{54EEB602-95FC-483A-B12D-216A7AD7EA24}" type="slidenum">
              <a:rPr lang="en-US" smtClean="0"/>
              <a:t>2</a:t>
            </a:fld>
            <a:endParaRPr lang="en-US" dirty="0"/>
          </a:p>
        </p:txBody>
      </p:sp>
    </p:spTree>
    <p:extLst>
      <p:ext uri="{BB962C8B-B14F-4D97-AF65-F5344CB8AC3E}">
        <p14:creationId xmlns:p14="http://schemas.microsoft.com/office/powerpoint/2010/main" val="1350509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shows the percentage of residents reporting a disability across Stark County.</a:t>
            </a:r>
          </a:p>
          <a:p>
            <a:endParaRPr lang="en-US" dirty="0"/>
          </a:p>
          <a:p>
            <a:r>
              <a:rPr lang="en-US" dirty="0"/>
              <a:t>What is important to note here is that the geographic pattern differs from the age 65 and over map. Areas with higher disability prevalence are not always the same areas with the highest senior population.</a:t>
            </a:r>
          </a:p>
          <a:p>
            <a:endParaRPr lang="en-US" dirty="0"/>
          </a:p>
          <a:p>
            <a:r>
              <a:rPr lang="en-US" dirty="0"/>
              <a:t>This tells us something critical from a policy perspective: mobility need is not concentrated in one single corridor or demographic cluster. Instead, it is distributed and varies by community.</a:t>
            </a:r>
          </a:p>
          <a:p>
            <a:endParaRPr lang="en-US" dirty="0"/>
          </a:p>
          <a:p>
            <a:r>
              <a:rPr lang="en-US" dirty="0"/>
              <a:t>Some areas may have younger populations with higher disability rates, while other areas may have larger senior populations but comparatively lower reported disability rates.</a:t>
            </a:r>
          </a:p>
          <a:p>
            <a:endParaRPr lang="en-US" dirty="0"/>
          </a:p>
          <a:p>
            <a:r>
              <a:rPr lang="en-US" dirty="0"/>
              <a:t>For Section 5310 planning, this means we cannot rely on age alone as a proxy for transportation need. We must evaluate both demographic factors independently.</a:t>
            </a:r>
          </a:p>
          <a:p>
            <a:endParaRPr lang="en-US" dirty="0"/>
          </a:p>
          <a:p>
            <a:r>
              <a:rPr lang="en-US" dirty="0"/>
              <a:t>These maps together demonstrate that:</a:t>
            </a:r>
          </a:p>
          <a:p>
            <a:pPr marL="171450" indent="-171450">
              <a:buFont typeface="Arial" panose="020B0604020202020204" pitchFamily="34" charset="0"/>
              <a:buChar char="•"/>
            </a:pPr>
            <a:r>
              <a:rPr lang="en-US" dirty="0"/>
              <a:t>Mobility challenges exist in multiple parts of the county,</a:t>
            </a:r>
          </a:p>
          <a:p>
            <a:pPr marL="171450" indent="-171450">
              <a:buFont typeface="Arial" panose="020B0604020202020204" pitchFamily="34" charset="0"/>
              <a:buChar char="•"/>
            </a:pPr>
            <a:r>
              <a:rPr lang="en-US" dirty="0"/>
              <a:t>The needs are diverse,</a:t>
            </a:r>
          </a:p>
          <a:p>
            <a:pPr marL="171450" indent="-171450">
              <a:buFont typeface="Arial" panose="020B0604020202020204" pitchFamily="34" charset="0"/>
              <a:buChar char="•"/>
            </a:pPr>
            <a:r>
              <a:rPr lang="en-US" dirty="0"/>
              <a:t>And transportation solutions must be flexible and geographically responsive.</a:t>
            </a:r>
          </a:p>
          <a:p>
            <a:endParaRPr lang="en-US" dirty="0"/>
          </a:p>
          <a:p>
            <a:r>
              <a:rPr lang="en-US" dirty="0"/>
              <a:t>This reinforces the importance of coordinated planning and targeted project selection when allocating Section 5310 funds.</a:t>
            </a:r>
          </a:p>
        </p:txBody>
      </p:sp>
      <p:sp>
        <p:nvSpPr>
          <p:cNvPr id="4" name="Slide Number Placeholder 3"/>
          <p:cNvSpPr>
            <a:spLocks noGrp="1"/>
          </p:cNvSpPr>
          <p:nvPr>
            <p:ph type="sldNum" sz="quarter" idx="5"/>
          </p:nvPr>
        </p:nvSpPr>
        <p:spPr/>
        <p:txBody>
          <a:bodyPr/>
          <a:lstStyle/>
          <a:p>
            <a:fld id="{54EEB602-95FC-483A-B12D-216A7AD7EA24}" type="slidenum">
              <a:rPr lang="en-US" smtClean="0"/>
              <a:t>20</a:t>
            </a:fld>
            <a:endParaRPr lang="en-US" dirty="0"/>
          </a:p>
        </p:txBody>
      </p:sp>
    </p:spTree>
    <p:extLst>
      <p:ext uri="{BB962C8B-B14F-4D97-AF65-F5344CB8AC3E}">
        <p14:creationId xmlns:p14="http://schemas.microsoft.com/office/powerpoint/2010/main" val="26845499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the Section 5310 application process and how proposals are evaluated.</a:t>
            </a:r>
          </a:p>
          <a:p>
            <a:endParaRPr lang="en-US" dirty="0"/>
          </a:p>
          <a:p>
            <a:r>
              <a:rPr lang="en-US" dirty="0"/>
              <a:t>Applications are available on the Mobility Coordination Committee page. All materials, instructions, scoring criteria, and deadlines are posted there to ensure transparency and consistency.</a:t>
            </a:r>
          </a:p>
          <a:p>
            <a:endParaRPr lang="en-US" dirty="0"/>
          </a:p>
          <a:p>
            <a:r>
              <a:rPr lang="en-US" dirty="0"/>
              <a:t>Each application is evaluated through a formal scoring process. The primary evaluation tool is the Project Narrative, which consists of four sections totaling 130 possible points.</a:t>
            </a:r>
          </a:p>
          <a:p>
            <a:endParaRPr lang="en-US" dirty="0"/>
          </a:p>
          <a:p>
            <a:r>
              <a:rPr lang="en-US" dirty="0"/>
              <a:t>Section A is Scope of Work, Project Need, Objectives, Coordination, and Outreach — worth 40 points.</a:t>
            </a:r>
            <a:br>
              <a:rPr lang="en-US" dirty="0"/>
            </a:br>
            <a:r>
              <a:rPr lang="en-US" dirty="0"/>
              <a:t>This section evaluates how clearly the applicant defines the transportation need, how well the project aligns with the Coordinated Plan, and the extent to which the applicant demonstrates coordination with other agencies and stakeholders.</a:t>
            </a:r>
          </a:p>
          <a:p>
            <a:endParaRPr lang="en-US" dirty="0"/>
          </a:p>
          <a:p>
            <a:r>
              <a:rPr lang="en-US" dirty="0"/>
              <a:t>Section B is Project and Management Plans, including any Enhanced or Expanded Project Proposal — worth 30 points.</a:t>
            </a:r>
            <a:br>
              <a:rPr lang="en-US" dirty="0"/>
            </a:br>
            <a:r>
              <a:rPr lang="en-US" dirty="0"/>
              <a:t>This evaluates implementation readiness, organizational capacity, operational structure, and whether the applicant has a realistic plan to deliver the proposed service or capital investment.</a:t>
            </a:r>
          </a:p>
          <a:p>
            <a:endParaRPr lang="en-US" dirty="0"/>
          </a:p>
          <a:p>
            <a:r>
              <a:rPr lang="en-US" dirty="0"/>
              <a:t>Section C is Performance Indicators and Project Effectiveness — worth 20 points.</a:t>
            </a:r>
            <a:br>
              <a:rPr lang="en-US" dirty="0"/>
            </a:br>
            <a:r>
              <a:rPr lang="en-US" dirty="0"/>
              <a:t>Here, reviewers assess whether the applicant has identified measurable outcomes, realistic performance targets, and a clear methodology for tracking results in accordance with FTA reporting requirements.</a:t>
            </a:r>
          </a:p>
          <a:p>
            <a:endParaRPr lang="en-US" dirty="0"/>
          </a:p>
          <a:p>
            <a:r>
              <a:rPr lang="en-US" dirty="0"/>
              <a:t>Section D is Budget Justification — worth 40 points.</a:t>
            </a:r>
            <a:br>
              <a:rPr lang="en-US" dirty="0"/>
            </a:br>
            <a:r>
              <a:rPr lang="en-US" dirty="0"/>
              <a:t>This section evaluates financial clarity, cost reasonableness, local match identification, and whether the proposed expenses are eligible and aligned with the scope of work.</a:t>
            </a:r>
          </a:p>
          <a:p>
            <a:r>
              <a:rPr lang="en-US" dirty="0"/>
              <a:t>Because the highest point values are assigned to Scope of Work and Budget Justification, it is critical that applicants clearly define the transportation gap being addressed and present a well-supported financial plan.</a:t>
            </a:r>
          </a:p>
          <a:p>
            <a:endParaRPr lang="en-US" dirty="0"/>
          </a:p>
          <a:p>
            <a:r>
              <a:rPr lang="en-US" dirty="0"/>
              <a:t>The scoring structure is designed to prioritize projects that demonstrate documented need, readiness, coordination, fiscal responsibility, and measurable impact for seniors and individuals with disabilities.</a:t>
            </a:r>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21</a:t>
            </a:fld>
            <a:endParaRPr lang="en-US" dirty="0"/>
          </a:p>
        </p:txBody>
      </p:sp>
    </p:spTree>
    <p:extLst>
      <p:ext uri="{BB962C8B-B14F-4D97-AF65-F5344CB8AC3E}">
        <p14:creationId xmlns:p14="http://schemas.microsoft.com/office/powerpoint/2010/main" val="1963774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the risk assessment component of the application process.</a:t>
            </a:r>
          </a:p>
          <a:p>
            <a:endParaRPr lang="en-US" dirty="0"/>
          </a:p>
          <a:p>
            <a:r>
              <a:rPr lang="en-US" dirty="0"/>
              <a:t>In addition to the project narrative scoring, all applicants are required to submit financial documentation, if available, to support a basic fiscal risk review.</a:t>
            </a:r>
          </a:p>
          <a:p>
            <a:endParaRPr lang="en-US" dirty="0"/>
          </a:p>
          <a:p>
            <a:r>
              <a:rPr lang="en-US" dirty="0"/>
              <a:t>Because Section 5310 is federally funded and operates on a reimbursement basis, financial capacity and internal controls are critical. Applicants must demonstrate that they have the administrative and financial stability to manage federal funds responsibly.</a:t>
            </a:r>
          </a:p>
          <a:p>
            <a:endParaRPr lang="en-US" dirty="0"/>
          </a:p>
          <a:p>
            <a:r>
              <a:rPr lang="en-US" dirty="0"/>
              <a:t>The documentation requirements vary by organization type:</a:t>
            </a:r>
          </a:p>
          <a:p>
            <a:r>
              <a:rPr lang="en-US" dirty="0"/>
              <a:t>For public entities, we request the organization’s most recent financial audit.</a:t>
            </a:r>
          </a:p>
          <a:p>
            <a:endParaRPr lang="en-US" dirty="0"/>
          </a:p>
          <a:p>
            <a:r>
              <a:rPr lang="en-US" dirty="0"/>
              <a:t>For non-profit organizations, we also request the most recent financial audit. If a recent audit is not available, we will accept the organization’s IRS Form 990.</a:t>
            </a:r>
          </a:p>
          <a:p>
            <a:endParaRPr lang="en-US" dirty="0"/>
          </a:p>
          <a:p>
            <a:r>
              <a:rPr lang="en-US" dirty="0"/>
              <a:t>For for-profit entities, the most recent applicable IRS tax return is required.</a:t>
            </a:r>
          </a:p>
          <a:p>
            <a:r>
              <a:rPr lang="en-US" dirty="0"/>
              <a:t>These documents are not scored as part of the 130-point project evaluation. Instead, they are used to assess financial stability, internal controls, and overall organizational risk.</a:t>
            </a:r>
          </a:p>
          <a:p>
            <a:endParaRPr lang="en-US" dirty="0"/>
          </a:p>
          <a:p>
            <a:r>
              <a:rPr lang="en-US" dirty="0"/>
              <a:t>This step helps ensure that awarded funds are administered by entities with adequate fiscal oversight, accounting systems, and capacity to front project costs prior to reimbursement.</a:t>
            </a:r>
          </a:p>
          <a:p>
            <a:endParaRPr lang="en-US" dirty="0"/>
          </a:p>
          <a:p>
            <a:r>
              <a:rPr lang="en-US" dirty="0"/>
              <a:t>In short, the risk assessment process protects both the applicant and the program by promoting responsible stewardship of federal funds.</a:t>
            </a:r>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22</a:t>
            </a:fld>
            <a:endParaRPr lang="en-US" dirty="0"/>
          </a:p>
        </p:txBody>
      </p:sp>
    </p:spTree>
    <p:extLst>
      <p:ext uri="{BB962C8B-B14F-4D97-AF65-F5344CB8AC3E}">
        <p14:creationId xmlns:p14="http://schemas.microsoft.com/office/powerpoint/2010/main" val="32065116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covers the entity verification portion of the risk assessment process.</a:t>
            </a:r>
          </a:p>
          <a:p>
            <a:endParaRPr lang="en-US" dirty="0"/>
          </a:p>
          <a:p>
            <a:r>
              <a:rPr lang="en-US" dirty="0"/>
              <a:t>Beyond financial documentation, all applicants must demonstrate that their organization is properly registered and in good standing at both the federal and state levels.</a:t>
            </a:r>
          </a:p>
          <a:p>
            <a:endParaRPr lang="en-US" dirty="0"/>
          </a:p>
          <a:p>
            <a:r>
              <a:rPr lang="en-US" dirty="0"/>
              <a:t>First, the UEI — or Unique Entity Identifier.</a:t>
            </a:r>
            <a:br>
              <a:rPr lang="en-US" dirty="0"/>
            </a:br>
            <a:r>
              <a:rPr lang="en-US" dirty="0"/>
              <a:t>All entities receiving federal funding must have an active UEI and be registered in the federal System for Award Management, commonly referred to as SAM.</a:t>
            </a:r>
          </a:p>
          <a:p>
            <a:endParaRPr lang="en-US" dirty="0"/>
          </a:p>
          <a:p>
            <a:r>
              <a:rPr lang="en-US" dirty="0"/>
              <a:t>SARTA will review each applicant’s SAM registration status. If an entity has an inactive registration, exclusions, or any negative standing within SAM, the application may be disqualified. Active registration is a federal requirement and must remain current throughout the award period.</a:t>
            </a:r>
          </a:p>
          <a:p>
            <a:endParaRPr lang="en-US" dirty="0"/>
          </a:p>
          <a:p>
            <a:r>
              <a:rPr lang="en-US" dirty="0"/>
              <a:t>Second, for organizations operating in Ohio, SARTA will verify the entity’s Ohio Charter Number and confirm good standing with the Ohio Secretary of State. If an organization’s registration is inactive, canceled, or otherwise not in good standing at the state level, that may also result in disqualification.</a:t>
            </a:r>
          </a:p>
          <a:p>
            <a:endParaRPr lang="en-US" dirty="0"/>
          </a:p>
          <a:p>
            <a:r>
              <a:rPr lang="en-US" dirty="0"/>
              <a:t>These verification steps ensure that awarded funds are only distributed to legally established, compliant entities authorized to conduct business and receive federal funds.</a:t>
            </a:r>
          </a:p>
          <a:p>
            <a:r>
              <a:rPr lang="en-US" dirty="0"/>
              <a:t>In short, maintaining active federal registration and good state standing is not optional — it is a baseline eligibility requirement for participation in the Section 5310 program.</a:t>
            </a:r>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23</a:t>
            </a:fld>
            <a:endParaRPr lang="en-US" dirty="0"/>
          </a:p>
        </p:txBody>
      </p:sp>
    </p:spTree>
    <p:extLst>
      <p:ext uri="{BB962C8B-B14F-4D97-AF65-F5344CB8AC3E}">
        <p14:creationId xmlns:p14="http://schemas.microsoft.com/office/powerpoint/2010/main" val="1945595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application has an accompanied application checklist. This is intended to ensure completeness, compliance, and evaluation readiness at the time of submission.</a:t>
            </a:r>
          </a:p>
          <a:p>
            <a:r>
              <a:rPr lang="en-US" dirty="0"/>
              <a:t>First, the core application must be fully completed. That includes:</a:t>
            </a:r>
          </a:p>
          <a:p>
            <a:pPr marL="171450" indent="-171450">
              <a:buFont typeface="Arial" panose="020B0604020202020204" pitchFamily="34" charset="0"/>
              <a:buChar char="•"/>
            </a:pPr>
            <a:r>
              <a:rPr lang="en-US" dirty="0"/>
              <a:t>Contact information,</a:t>
            </a:r>
          </a:p>
          <a:p>
            <a:pPr marL="171450" indent="-171450">
              <a:buFont typeface="Arial" panose="020B0604020202020204" pitchFamily="34" charset="0"/>
              <a:buChar char="•"/>
            </a:pPr>
            <a:r>
              <a:rPr lang="en-US" dirty="0"/>
              <a:t>Grant type,</a:t>
            </a:r>
          </a:p>
          <a:p>
            <a:pPr marL="171450" indent="-171450">
              <a:buFont typeface="Arial" panose="020B0604020202020204" pitchFamily="34" charset="0"/>
              <a:buChar char="•"/>
            </a:pPr>
            <a:r>
              <a:rPr lang="en-US" dirty="0"/>
              <a:t>Total funds requested,</a:t>
            </a:r>
          </a:p>
          <a:p>
            <a:pPr marL="171450" indent="-171450">
              <a:buFont typeface="Arial" panose="020B0604020202020204" pitchFamily="34" charset="0"/>
              <a:buChar char="•"/>
            </a:pPr>
            <a:r>
              <a:rPr lang="en-US" dirty="0"/>
              <a:t>Identification of the required local match,</a:t>
            </a:r>
          </a:p>
          <a:p>
            <a:pPr marL="171450" indent="-171450">
              <a:buFont typeface="Arial" panose="020B0604020202020204" pitchFamily="34" charset="0"/>
              <a:buChar char="•"/>
            </a:pPr>
            <a:r>
              <a:rPr lang="en-US" dirty="0"/>
              <a:t>The proposed project time period.</a:t>
            </a:r>
          </a:p>
          <a:p>
            <a:r>
              <a:rPr lang="en-US" dirty="0"/>
              <a:t>If vehicles or capital are requested, applicants must provide:</a:t>
            </a:r>
          </a:p>
          <a:p>
            <a:pPr marL="171450" indent="-171450">
              <a:buFont typeface="Arial" panose="020B0604020202020204" pitchFamily="34" charset="0"/>
              <a:buChar char="•"/>
            </a:pPr>
            <a:r>
              <a:rPr lang="en-US" dirty="0"/>
              <a:t>Detailed vehicle or equipment information,</a:t>
            </a:r>
          </a:p>
          <a:p>
            <a:pPr marL="171450" indent="-171450">
              <a:buFont typeface="Arial" panose="020B0604020202020204" pitchFamily="34" charset="0"/>
              <a:buChar char="•"/>
            </a:pPr>
            <a:r>
              <a:rPr lang="en-US" dirty="0"/>
              <a:t>Proposed usage,</a:t>
            </a:r>
          </a:p>
          <a:p>
            <a:pPr marL="171450" indent="-171450">
              <a:buFont typeface="Arial" panose="020B0604020202020204" pitchFamily="34" charset="0"/>
              <a:buChar char="•"/>
            </a:pPr>
            <a:r>
              <a:rPr lang="en-US" dirty="0"/>
              <a:t>Existing fleet information,</a:t>
            </a:r>
          </a:p>
          <a:p>
            <a:pPr marL="171450" indent="-171450">
              <a:buFont typeface="Arial" panose="020B0604020202020204" pitchFamily="34" charset="0"/>
              <a:buChar char="•"/>
            </a:pPr>
            <a:r>
              <a:rPr lang="en-US" dirty="0"/>
              <a:t>And supporting calculations that justify the request.</a:t>
            </a:r>
          </a:p>
          <a:p>
            <a:r>
              <a:rPr lang="en-US" dirty="0"/>
              <a:t>Applicants must clearly define:</a:t>
            </a:r>
          </a:p>
          <a:p>
            <a:pPr marL="171450" indent="-171450">
              <a:buFont typeface="Arial" panose="020B0604020202020204" pitchFamily="34" charset="0"/>
              <a:buChar char="•"/>
            </a:pPr>
            <a:r>
              <a:rPr lang="en-US" dirty="0"/>
              <a:t>The service area,</a:t>
            </a:r>
          </a:p>
          <a:p>
            <a:pPr marL="171450" indent="-171450">
              <a:buFont typeface="Arial" panose="020B0604020202020204" pitchFamily="34" charset="0"/>
              <a:buChar char="•"/>
            </a:pPr>
            <a:r>
              <a:rPr lang="en-US" dirty="0"/>
              <a:t>The target population to be served,</a:t>
            </a:r>
          </a:p>
          <a:p>
            <a:pPr marL="171450" indent="-171450">
              <a:buFont typeface="Arial" panose="020B0604020202020204" pitchFamily="34" charset="0"/>
              <a:buChar char="•"/>
            </a:pPr>
            <a:r>
              <a:rPr lang="en-US" dirty="0"/>
              <a:t>And the proposed hours of operation.</a:t>
            </a:r>
          </a:p>
          <a:p>
            <a:r>
              <a:rPr lang="en-US" dirty="0"/>
              <a:t>If applicable, the selected State Contract vehicle or equipment must be identified.</a:t>
            </a:r>
          </a:p>
          <a:p>
            <a:endParaRPr lang="en-US" dirty="0"/>
          </a:p>
          <a:p>
            <a:r>
              <a:rPr lang="en-US" dirty="0"/>
              <a:t>The narrative components must include:</a:t>
            </a:r>
          </a:p>
          <a:p>
            <a:pPr marL="171450" indent="-171450">
              <a:buFont typeface="Arial" panose="020B0604020202020204" pitchFamily="34" charset="0"/>
              <a:buChar char="•"/>
            </a:pPr>
            <a:r>
              <a:rPr lang="en-US" dirty="0"/>
              <a:t>A concise project summary,</a:t>
            </a:r>
          </a:p>
          <a:p>
            <a:pPr marL="171450" indent="-171450">
              <a:buFont typeface="Arial" panose="020B0604020202020204" pitchFamily="34" charset="0"/>
              <a:buChar char="•"/>
            </a:pPr>
            <a:r>
              <a:rPr lang="en-US" dirty="0"/>
              <a:t>Measurable project outcomes,</a:t>
            </a:r>
          </a:p>
          <a:p>
            <a:pPr marL="171450" indent="-171450">
              <a:buFont typeface="Arial" panose="020B0604020202020204" pitchFamily="34" charset="0"/>
              <a:buChar char="•"/>
            </a:pPr>
            <a:r>
              <a:rPr lang="en-US" dirty="0"/>
              <a:t>Coordination efforts,</a:t>
            </a:r>
          </a:p>
          <a:p>
            <a:pPr marL="171450" indent="-171450">
              <a:buFont typeface="Arial" panose="020B0604020202020204" pitchFamily="34" charset="0"/>
              <a:buChar char="•"/>
            </a:pPr>
            <a:r>
              <a:rPr lang="en-US" dirty="0"/>
              <a:t>Letters of support,</a:t>
            </a:r>
          </a:p>
          <a:p>
            <a:pPr marL="171450" indent="-171450">
              <a:buFont typeface="Arial" panose="020B0604020202020204" pitchFamily="34" charset="0"/>
              <a:buChar char="•"/>
            </a:pPr>
            <a:r>
              <a:rPr lang="en-US" dirty="0"/>
              <a:t>Administration and fiscal capacity,</a:t>
            </a:r>
          </a:p>
          <a:p>
            <a:pPr marL="171450" indent="-171450">
              <a:buFont typeface="Arial" panose="020B0604020202020204" pitchFamily="34" charset="0"/>
              <a:buChar char="•"/>
            </a:pPr>
            <a:r>
              <a:rPr lang="en-US" dirty="0"/>
              <a:t>And marketing and outreach strategy.</a:t>
            </a:r>
          </a:p>
          <a:p>
            <a:pPr marL="171450" indent="-171450">
              <a:buFont typeface="Arial" panose="020B0604020202020204" pitchFamily="34" charset="0"/>
              <a:buChar char="•"/>
            </a:pPr>
            <a:endParaRPr lang="en-US" dirty="0"/>
          </a:p>
          <a:p>
            <a:r>
              <a:rPr lang="en-US" dirty="0"/>
              <a:t>Attachment requirements are equally important.</a:t>
            </a:r>
          </a:p>
          <a:p>
            <a:r>
              <a:rPr lang="en-US" dirty="0"/>
              <a:t>Attachment A is the Self-Certification, if applicable.</a:t>
            </a:r>
            <a:br>
              <a:rPr lang="en-US" dirty="0"/>
            </a:br>
            <a:r>
              <a:rPr lang="en-US" dirty="0"/>
              <a:t>Attachment B includes the Authorizing Resolution and Board Member List with affiliations.</a:t>
            </a:r>
            <a:br>
              <a:rPr lang="en-US" dirty="0"/>
            </a:br>
            <a:r>
              <a:rPr lang="en-US" dirty="0"/>
              <a:t>Attachment C is the Proposed Budget — including detailed line-item calculations and clear documentation of matching fund sources.</a:t>
            </a:r>
            <a:br>
              <a:rPr lang="en-US" dirty="0"/>
            </a:br>
            <a:r>
              <a:rPr lang="en-US" dirty="0"/>
              <a:t>Attachment D is the Lobbying Certificate.</a:t>
            </a:r>
            <a:br>
              <a:rPr lang="en-US" dirty="0"/>
            </a:br>
            <a:r>
              <a:rPr lang="en-US" dirty="0"/>
              <a:t>Attachment E includes the required Certifications and Assurances.</a:t>
            </a:r>
            <a:br>
              <a:rPr lang="en-US" dirty="0"/>
            </a:br>
            <a:r>
              <a:rPr lang="en-US" dirty="0"/>
              <a:t>And Attachment F is the final compliance checklist, acknowledging review of project compliance and periodic reporting requirements.</a:t>
            </a:r>
          </a:p>
          <a:p>
            <a:endParaRPr lang="en-US" dirty="0"/>
          </a:p>
          <a:p>
            <a:r>
              <a:rPr lang="en-US" dirty="0"/>
              <a:t>Incomplete applications, missing attachments, or insufficient documentation may delay review or result in disqualification.</a:t>
            </a:r>
          </a:p>
          <a:p>
            <a:endParaRPr lang="en-US" dirty="0"/>
          </a:p>
          <a:p>
            <a:r>
              <a:rPr lang="en-US" dirty="0"/>
              <a:t>This checklist is designed to ensure that every applicant demonstrates eligibility, readiness, financial capacity, and compliance with federal and local program requirements before evaluation begins.</a:t>
            </a:r>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24</a:t>
            </a:fld>
            <a:endParaRPr lang="en-US" dirty="0"/>
          </a:p>
        </p:txBody>
      </p:sp>
    </p:spTree>
    <p:extLst>
      <p:ext uri="{BB962C8B-B14F-4D97-AF65-F5344CB8AC3E}">
        <p14:creationId xmlns:p14="http://schemas.microsoft.com/office/powerpoint/2010/main" val="32127972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the annual evaluation cycle and timeline for the Section 5310 program.</a:t>
            </a:r>
          </a:p>
          <a:p>
            <a:endParaRPr lang="en-US" dirty="0"/>
          </a:p>
          <a:p>
            <a:r>
              <a:rPr lang="en-US" dirty="0"/>
              <a:t>In the spring, we formally open the solicitation for proposals. Application materials are posted publicly, and eligible organizations are invited to apply.</a:t>
            </a:r>
          </a:p>
          <a:p>
            <a:endParaRPr lang="en-US" dirty="0"/>
          </a:p>
          <a:p>
            <a:r>
              <a:rPr lang="en-US" dirty="0"/>
              <a:t>Shortly after release, we host a public kickoff meeting. This meeting provides an overview of eligibility requirements, scoring criteria, compliance expectations, and an opportunity for applicants to ask technical questions.</a:t>
            </a:r>
          </a:p>
          <a:p>
            <a:endParaRPr lang="en-US" dirty="0"/>
          </a:p>
          <a:p>
            <a:r>
              <a:rPr lang="en-US" dirty="0"/>
              <a:t>Applications are then due in early summer. All submissions must be complete at the time of the deadline, including required attachments and certifications.</a:t>
            </a:r>
          </a:p>
          <a:p>
            <a:endParaRPr lang="en-US" dirty="0"/>
          </a:p>
          <a:p>
            <a:r>
              <a:rPr lang="en-US" dirty="0"/>
              <a:t>Following the deadline, SARTA and SCATS staff conduct a competitive evaluation process. Applications are scored based on the 130-point project narrative criteria, and risk assessments are reviewed to ensure financial and organizational capacity.</a:t>
            </a:r>
          </a:p>
          <a:p>
            <a:r>
              <a:rPr lang="en-US" dirty="0"/>
              <a:t>Based on the scoring results and available funding, staff identify funding recommendations.</a:t>
            </a:r>
          </a:p>
          <a:p>
            <a:endParaRPr lang="en-US" dirty="0"/>
          </a:p>
          <a:p>
            <a:r>
              <a:rPr lang="en-US" dirty="0"/>
              <a:t>In late summer, applicants are formally notified of award decisions.</a:t>
            </a:r>
          </a:p>
          <a:p>
            <a:endParaRPr lang="en-US" dirty="0"/>
          </a:p>
          <a:p>
            <a:r>
              <a:rPr lang="en-US" dirty="0"/>
              <a:t>For selected applicants, the next phase begins. Awardees work directly with SARTA to execute funding agreements, finalize project details, and ensure compliance with Federal Transit Administration requirements.</a:t>
            </a:r>
          </a:p>
          <a:p>
            <a:endParaRPr lang="en-US" dirty="0"/>
          </a:p>
          <a:p>
            <a:r>
              <a:rPr lang="en-US" dirty="0"/>
              <a:t>Projects operate on a reimbursement basis. Subrecipients submit invoices with required documentation, and SARTA processes reimbursement after eligibility review.</a:t>
            </a:r>
          </a:p>
          <a:p>
            <a:endParaRPr lang="en-US" dirty="0"/>
          </a:p>
          <a:p>
            <a:r>
              <a:rPr lang="en-US" dirty="0"/>
              <a:t>Throughout the project period, awardees must comply with all FTA program requirements, including reporting of service outputs and outcomes.</a:t>
            </a:r>
          </a:p>
          <a:p>
            <a:endParaRPr lang="en-US" dirty="0"/>
          </a:p>
          <a:p>
            <a:r>
              <a:rPr lang="en-US" dirty="0"/>
              <a:t>In summary, this process ensures transparency, competitiveness, fiscal accountability, and alignment with regional mobility priorities.</a:t>
            </a:r>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25</a:t>
            </a:fld>
            <a:endParaRPr lang="en-US" dirty="0"/>
          </a:p>
        </p:txBody>
      </p:sp>
    </p:spTree>
    <p:extLst>
      <p:ext uri="{BB962C8B-B14F-4D97-AF65-F5344CB8AC3E}">
        <p14:creationId xmlns:p14="http://schemas.microsoft.com/office/powerpoint/2010/main" val="2490018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key technical assistance and reference resources for applicants and subrecipients.</a:t>
            </a:r>
          </a:p>
          <a:p>
            <a:endParaRPr lang="en-US" dirty="0"/>
          </a:p>
          <a:p>
            <a:r>
              <a:rPr lang="en-US" dirty="0"/>
              <a:t>First, the FTA Section 5310 Technical Assistance webpage. This is the primary federal guidance source for the Enhanced Mobility of Seniors and Individuals with Disabilities Program. It includes program circulars, FAQs, eligibility guidance, compliance requirements, and performance reporting information. Applicants should reference this site when developing proposals or managing awarded projects.</a:t>
            </a:r>
          </a:p>
          <a:p>
            <a:endParaRPr lang="en-US" dirty="0"/>
          </a:p>
          <a:p>
            <a:r>
              <a:rPr lang="en-US" dirty="0"/>
              <a:t>Second, the ODOT Vehicle Catalog and Selection Guide. For agencies pursuing vehicle purchases, this resource outlines current vehicles and available add-on options through the State of Ohio’s cooperative purchasing program. Using the state contract simplifies procurement and ensures compliance with federal purchasing requirements.</a:t>
            </a:r>
          </a:p>
          <a:p>
            <a:endParaRPr lang="en-US" dirty="0"/>
          </a:p>
          <a:p>
            <a:r>
              <a:rPr lang="en-US" dirty="0"/>
              <a:t>Third, the National Aging and Disability Transportation Center, or NADTC. NADTC provides training materials, mobility management tools, research, and best practices focused specifically on improving transportation access for older adults and individuals with disabilities.</a:t>
            </a:r>
          </a:p>
          <a:p>
            <a:endParaRPr lang="en-US" dirty="0"/>
          </a:p>
          <a:p>
            <a:r>
              <a:rPr lang="en-US" dirty="0"/>
              <a:t>Finally, the Coordinating Council on Access and Mobility, known as CCAM. CCAM is a federal interagency partnership that promotes coordination across transportation and human service programs. It offers policy guidance and national-level coordination strategies that can help local agencies align funding and services more effectively.</a:t>
            </a:r>
          </a:p>
          <a:p>
            <a:endParaRPr lang="en-US" dirty="0"/>
          </a:p>
          <a:p>
            <a:r>
              <a:rPr lang="en-US" dirty="0"/>
              <a:t>Together, these resources support compliance, strengthen applications, and improve long-term project success under the Section 5310 program.</a:t>
            </a:r>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26</a:t>
            </a:fld>
            <a:endParaRPr lang="en-US" dirty="0"/>
          </a:p>
        </p:txBody>
      </p:sp>
    </p:spTree>
    <p:extLst>
      <p:ext uri="{BB962C8B-B14F-4D97-AF65-F5344CB8AC3E}">
        <p14:creationId xmlns:p14="http://schemas.microsoft.com/office/powerpoint/2010/main" val="29927244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with that, I want to thank everyone for your time and attention today.</a:t>
            </a:r>
          </a:p>
          <a:p>
            <a:endParaRPr lang="en-US" dirty="0"/>
          </a:p>
          <a:p>
            <a:r>
              <a:rPr lang="en-US" dirty="0"/>
              <a:t>Section 5310 is an important tool for improving mobility for seniors and individuals with disabilities in the Canton–Massillon Urbanized Area. The success of this program depends on strong coordination, thoughtful project development, and committed local partners.</a:t>
            </a:r>
          </a:p>
          <a:p>
            <a:endParaRPr lang="en-US" dirty="0"/>
          </a:p>
          <a:p>
            <a:r>
              <a:rPr lang="en-US" dirty="0"/>
              <a:t>If you are considering applying, I strongly encourage you to begin reviewing the application materials early, confirm your eligibility status, and start identifying your local match source.</a:t>
            </a:r>
          </a:p>
          <a:p>
            <a:endParaRPr lang="en-US" dirty="0"/>
          </a:p>
          <a:p>
            <a:r>
              <a:rPr lang="en-US" dirty="0"/>
              <a:t>I’m available to answer questions about eligibility, project fit, documentation requirements, or the evaluation process. Early coordination often leads to stronger, more competitive applications.</a:t>
            </a:r>
          </a:p>
          <a:p>
            <a:endParaRPr lang="en-US" dirty="0"/>
          </a:p>
          <a:p>
            <a:r>
              <a:rPr lang="en-US" dirty="0"/>
              <a:t>Thank you again for your continued partnership in improving transportation access in Stark County.</a:t>
            </a:r>
          </a:p>
          <a:p>
            <a:endParaRPr lang="en-US" dirty="0"/>
          </a:p>
          <a:p>
            <a:r>
              <a:rPr lang="en-US" dirty="0"/>
              <a:t>I’m happy to take any questions</a:t>
            </a:r>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27</a:t>
            </a:fld>
            <a:endParaRPr lang="en-US" dirty="0"/>
          </a:p>
        </p:txBody>
      </p:sp>
    </p:spTree>
    <p:extLst>
      <p:ext uri="{BB962C8B-B14F-4D97-AF65-F5344CB8AC3E}">
        <p14:creationId xmlns:p14="http://schemas.microsoft.com/office/powerpoint/2010/main" val="2484149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Founded in 1805 by Bezaleel Wells, Canton was the first community to be settled in Stark County and is the county seat. The city initially spurned canal and railroad developers. </a:t>
            </a:r>
            <a:r>
              <a:rPr lang="en-US" dirty="0" err="1"/>
              <a:t>Cantonians</a:t>
            </a:r>
            <a:r>
              <a:rPr lang="en-US" dirty="0"/>
              <a:t> did not want the Ohio and Erie Canal, which linked Cleveland and the Ohio River port of Marietta, because they feared that standing water would be a source of disease. They refused to pledge financial support to the Cleveland and Pittsburgh Railroad (C&amp;P) because they believed the railroad would build through Canton anyway. Instead, the C&amp;P built 18 miles to the east, prompting the later founding of Alliance on September 26, 1850.</a:t>
            </a:r>
          </a:p>
          <a:p>
            <a:endParaRPr lang="en-US" dirty="0"/>
          </a:p>
          <a:p>
            <a:r>
              <a:rPr lang="en-US" dirty="0"/>
              <a:t>In the early 1900s, most cities with a population of 10,000 or more had an interurban streetcar service, the cars were powered by overhead electric lines. Ohio, Indiana, Michigan, New York and Wisconsin had half the nations electric traction miles. Ohio had 3,000 miles of these railways.</a:t>
            </a:r>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3</a:t>
            </a:fld>
            <a:endParaRPr lang="en-US" dirty="0"/>
          </a:p>
        </p:txBody>
      </p:sp>
    </p:spTree>
    <p:extLst>
      <p:ext uri="{BB962C8B-B14F-4D97-AF65-F5344CB8AC3E}">
        <p14:creationId xmlns:p14="http://schemas.microsoft.com/office/powerpoint/2010/main" val="2387553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4</a:t>
            </a:fld>
            <a:endParaRPr lang="en-US" dirty="0"/>
          </a:p>
        </p:txBody>
      </p:sp>
    </p:spTree>
    <p:extLst>
      <p:ext uri="{BB962C8B-B14F-4D97-AF65-F5344CB8AC3E}">
        <p14:creationId xmlns:p14="http://schemas.microsoft.com/office/powerpoint/2010/main" val="3345050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city of Alliance approved a franchise for the Alliance Street Railway on July 31, 1888. The system began with horsecars but had given way to electrified operation four months later in early 1889. Streetcar service started in 1888 in Dover and New Philadelphia.</a:t>
            </a:r>
          </a:p>
          <a:p>
            <a:endParaRPr lang="en-US" dirty="0"/>
          </a:p>
          <a:p>
            <a:r>
              <a:rPr lang="en-US" dirty="0"/>
              <a:t>Canton’s first interurban railway, the Canton and Massillon Electric Railway, began service on July 2, 1892, between its namesake cities.</a:t>
            </a:r>
          </a:p>
          <a:p>
            <a:endParaRPr lang="en-US" dirty="0"/>
          </a:p>
          <a:p>
            <a:r>
              <a:rPr lang="en-US" dirty="0"/>
              <a:t>The Stark Electric Railroad formed in 1902, soon purchased the Alliance streetcar company, and began Canton–Alliance service on May 1, 1903. A one-way trip took 40 minutes and cost 35¢. Service was extended to Beloit on January 11, 1904, and to Salem on August 19, 1904.</a:t>
            </a:r>
          </a:p>
          <a:p>
            <a:endParaRPr lang="en-US" dirty="0"/>
          </a:p>
          <a:p>
            <a:r>
              <a:rPr lang="en-US" dirty="0"/>
              <a:t>The Canton-Akron Railway (CAR), formed on April 4, 1901, began Canton–Akron service on May 16, 1902, connecting in Akron with Northern Ohio Traction and Light Company (NOTL)</a:t>
            </a:r>
          </a:p>
          <a:p>
            <a:endParaRPr lang="en-US" dirty="0"/>
          </a:p>
          <a:p>
            <a:r>
              <a:rPr lang="en-US" dirty="0"/>
              <a:t>Service between Dover and </a:t>
            </a:r>
            <a:r>
              <a:rPr lang="en-US" dirty="0" err="1"/>
              <a:t>Urichsville</a:t>
            </a:r>
            <a:r>
              <a:rPr lang="en-US" dirty="0"/>
              <a:t>, and Massillon and Navarre, had begun in 1896, and the gap between Navarre and New Philadelphia was bridged in August 1902. In 1906, the CAR acquired all the interurban railways in Stark and Tuscarawas Counties except the Stark Electric. Consequently, the Canton-Akron Consolidated Railway merged with NOTL</a:t>
            </a:r>
          </a:p>
        </p:txBody>
      </p:sp>
      <p:sp>
        <p:nvSpPr>
          <p:cNvPr id="4" name="Slide Number Placeholder 3"/>
          <p:cNvSpPr>
            <a:spLocks noGrp="1"/>
          </p:cNvSpPr>
          <p:nvPr>
            <p:ph type="sldNum" sz="quarter" idx="5"/>
          </p:nvPr>
        </p:nvSpPr>
        <p:spPr/>
        <p:txBody>
          <a:bodyPr/>
          <a:lstStyle/>
          <a:p>
            <a:fld id="{54EEB602-95FC-483A-B12D-216A7AD7EA24}" type="slidenum">
              <a:rPr lang="en-US" smtClean="0"/>
              <a:t>5</a:t>
            </a:fld>
            <a:endParaRPr lang="en-US" dirty="0"/>
          </a:p>
        </p:txBody>
      </p:sp>
    </p:spTree>
    <p:extLst>
      <p:ext uri="{BB962C8B-B14F-4D97-AF65-F5344CB8AC3E}">
        <p14:creationId xmlns:p14="http://schemas.microsoft.com/office/powerpoint/2010/main" val="2579099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NOTL founded Canton’s Meyers Lake amusement park. The Pennsylvania Railroad (PRR) operated excursion trains to Canton with park-bound patrons coming from as far away as Pittsburgh. During peak periods, NOTL cars ran to the park every three minutes.</a:t>
            </a:r>
          </a:p>
          <a:p>
            <a:endParaRPr lang="en-US" dirty="0"/>
          </a:p>
          <a:p>
            <a:r>
              <a:rPr lang="en-US" dirty="0"/>
              <a:t>Meyers Lake was sold in 1922 to the Sinclair family and continued to operate long after streetcar service had ended. </a:t>
            </a:r>
          </a:p>
          <a:p>
            <a:endParaRPr lang="en-US" dirty="0"/>
          </a:p>
          <a:p>
            <a:r>
              <a:rPr lang="en-US" dirty="0"/>
              <a:t>Interurban railways, with their lower fares and higher frequency of service, provided tough competition for steam railroads for short-distance travel. Interurban cars would stop at almost any crossroads in the countryside, thus providing rural residents a degree of mobility they had never had. Aside from providing transportation, interurban railways also employed thousands.</a:t>
            </a:r>
          </a:p>
          <a:p>
            <a:endParaRPr lang="en-US" dirty="0"/>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6</a:t>
            </a:fld>
            <a:endParaRPr lang="en-US" dirty="0"/>
          </a:p>
        </p:txBody>
      </p:sp>
    </p:spTree>
    <p:extLst>
      <p:ext uri="{BB962C8B-B14F-4D97-AF65-F5344CB8AC3E}">
        <p14:creationId xmlns:p14="http://schemas.microsoft.com/office/powerpoint/2010/main" val="2389195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Massillon State Hospital was the largest of Ohio’s 20 mental health institutions. Organized on March 31, 1892, it accepted its first patients on September 6, 1898. Located on the interurban railway line to </a:t>
            </a:r>
            <a:r>
              <a:rPr lang="en-US" dirty="0" err="1"/>
              <a:t>Urichsville</a:t>
            </a:r>
            <a:r>
              <a:rPr lang="en-US" dirty="0"/>
              <a:t>, the hospital also was served by Massillon city cars, one of which is shown here. Interurban service between Massillon and </a:t>
            </a:r>
            <a:r>
              <a:rPr lang="en-US" dirty="0" err="1"/>
              <a:t>Urichsville</a:t>
            </a:r>
            <a:r>
              <a:rPr lang="en-US" dirty="0"/>
              <a:t> operated for the last time on May 31, 1929. </a:t>
            </a:r>
          </a:p>
        </p:txBody>
      </p:sp>
      <p:sp>
        <p:nvSpPr>
          <p:cNvPr id="4" name="Slide Number Placeholder 3"/>
          <p:cNvSpPr>
            <a:spLocks noGrp="1"/>
          </p:cNvSpPr>
          <p:nvPr>
            <p:ph type="sldNum" sz="quarter" idx="5"/>
          </p:nvPr>
        </p:nvSpPr>
        <p:spPr/>
        <p:txBody>
          <a:bodyPr/>
          <a:lstStyle/>
          <a:p>
            <a:fld id="{54EEB602-95FC-483A-B12D-216A7AD7EA24}" type="slidenum">
              <a:rPr lang="en-US" smtClean="0"/>
              <a:t>7</a:t>
            </a:fld>
            <a:endParaRPr lang="en-US" dirty="0"/>
          </a:p>
        </p:txBody>
      </p:sp>
    </p:spTree>
    <p:extLst>
      <p:ext uri="{BB962C8B-B14F-4D97-AF65-F5344CB8AC3E}">
        <p14:creationId xmlns:p14="http://schemas.microsoft.com/office/powerpoint/2010/main" val="3475692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CAR had 15 miles of city lines in Canton and Massillon. Buses began siphoning away riders in 1918, and eight bus lines operated in the Canton area by 1924. Massillon streetcar service operated for the final time on June 2, 1929, but Canton–Massillon interurban cars made local stops on routes they had shared with streetcars.</a:t>
            </a:r>
          </a:p>
          <a:p>
            <a:endParaRPr lang="en-US" dirty="0"/>
          </a:p>
          <a:p>
            <a:r>
              <a:rPr lang="en-US" dirty="0"/>
              <a:t>The Stark Electric Railroad linked Canton and Salem via Louisville, Alliance, Sebring, Damascus, and Beloit. It advertised 24-hour service and a $1 day pass that allowed unlimited travel. During daytime hours, the Stark Electric operated two round-trips an hour between Canton and Salem and four round-trips an hour between Canton and Alliance.</a:t>
            </a:r>
          </a:p>
          <a:p>
            <a:endParaRPr lang="en-US" dirty="0"/>
          </a:p>
          <a:p>
            <a:r>
              <a:rPr lang="en-US" dirty="0"/>
              <a:t>Headquartered in Alliance, unlike most Ohio interurban railways, the Stark Electric enjoyed growing patronage in the 1920s, peaking in 1929. When the Stark Electric operated for the final time on July 16, 1939, there were just 150 miles of interurban railways left in Ohio.</a:t>
            </a:r>
          </a:p>
          <a:p>
            <a:endParaRPr lang="en-US" dirty="0"/>
          </a:p>
          <a:p>
            <a:r>
              <a:rPr lang="en-US" dirty="0"/>
              <a:t>Electric railways played a major role in the migration of people from the centers of cities to undeveloped areas on the outskirts. Many middle-class workers held jobs in or near the city center, thus streetcars enabled them to commute to work. These interurban rail companies demonstrated the importance of mobility in supporting development, connecting communities and providing access to opportunity. </a:t>
            </a:r>
          </a:p>
          <a:p>
            <a:endParaRPr lang="en-US" dirty="0"/>
          </a:p>
          <a:p>
            <a:r>
              <a:rPr lang="en-US" dirty="0"/>
              <a:t>By the 1950s trucks had siphoned away freight, while passengers increasingly favored air travel for long distances or their own vehicles for intercity travel. Major RR companies like Pennsylvania Railroad had to contend with enormous passenger deficits, high taxes, transportation policies favoring highway and airway development, stubborn labor unions and government regulator loath to permit abandonment of lightly used passenger trains and branch lines. </a:t>
            </a:r>
          </a:p>
        </p:txBody>
      </p:sp>
      <p:sp>
        <p:nvSpPr>
          <p:cNvPr id="4" name="Slide Number Placeholder 3"/>
          <p:cNvSpPr>
            <a:spLocks noGrp="1"/>
          </p:cNvSpPr>
          <p:nvPr>
            <p:ph type="sldNum" sz="quarter" idx="5"/>
          </p:nvPr>
        </p:nvSpPr>
        <p:spPr/>
        <p:txBody>
          <a:bodyPr/>
          <a:lstStyle/>
          <a:p>
            <a:fld id="{54EEB602-95FC-483A-B12D-216A7AD7EA24}" type="slidenum">
              <a:rPr lang="en-US" smtClean="0"/>
              <a:t>8</a:t>
            </a:fld>
            <a:endParaRPr lang="en-US" dirty="0"/>
          </a:p>
        </p:txBody>
      </p:sp>
    </p:spTree>
    <p:extLst>
      <p:ext uri="{BB962C8B-B14F-4D97-AF65-F5344CB8AC3E}">
        <p14:creationId xmlns:p14="http://schemas.microsoft.com/office/powerpoint/2010/main" val="1043892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late 1930s the electric interurban railways started to shrink, automobile ownership increased significantly during the 1920s and 1930s. Cars gave people freedom to travel when and where they wanted without relying on fixed rail schedules. Road infrastructure improved dramatically, investments in paved roads made automobiles and bus travel faster than before. The Great Depression placed severe financial strain on electric railway companies making it difficult to maintain infrastructure and remain profitable. </a:t>
            </a:r>
          </a:p>
          <a:p>
            <a:endParaRPr lang="en-US" dirty="0"/>
          </a:p>
          <a:p>
            <a:r>
              <a:rPr lang="en-US" dirty="0"/>
              <a:t>Intercity passenger rail service continued to operate by regional enterprises throughout the United States, which saw an increase of passengers during WWII with fuel and tire rationing. However, after WWII ended, automobile ownership increased rapidly. Economic growth, suburban development, and the construction of the federal interstate highway system in the 1950s and 1960s made car ownership the primary mode of transportation.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causes of rail travel decline is largely due to the construction of the National Highway System and airports, which were both funded by the government and competed directly with railroads. But unlike these new airline, bus and trucking companies, RR business must pay for their own infrastructure. In the 1950s passenger service route miles fell from 107,000 miles to 49,000 miles in  the1960s. In 1970 Congress passed the Rail Passenger Service Act that sought government funding to ensure the continuation of passenger train operations.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Amtrak’s inception in 1971, dramatically reduced intercity rail passenger service in northeast Ohio. They initially kept four pairs of Penn Central passenger trains on the form Pennsylvania RR route through Canton, but chose not to serve Wooster, Massillon, Alliance and Salem. In the 1980’s four daily Amtrak trains stopped in Canton along the Chicago, New York and Washington D.C. line. In the 1990’s the route was diverted to stop at Alliance station.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Canton City Lines was formed in 1940 as a privately owned transit company and was part of a larger national transit holding company called National City Lines. NCL purchased and operated dozens of cities transit operations across the United States, their business model backed by General Motors and other automotive conglomerates. After WWII ridership began declining due to automobile ownership and urban sprawl. By the late 1960s and early 1970s private transit companies could no longer sustain operations. The Urban Mass Transportation Act marked the transition from private transit to publicly owned transit. In 1997 Canton Regional Transit Authority renamed itself to Stark Area Regional Transit Authority. </a:t>
            </a:r>
          </a:p>
          <a:p>
            <a:endParaRPr lang="en-US" dirty="0"/>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9</a:t>
            </a:fld>
            <a:endParaRPr lang="en-US" dirty="0"/>
          </a:p>
        </p:txBody>
      </p:sp>
    </p:spTree>
    <p:extLst>
      <p:ext uri="{BB962C8B-B14F-4D97-AF65-F5344CB8AC3E}">
        <p14:creationId xmlns:p14="http://schemas.microsoft.com/office/powerpoint/2010/main" val="1130429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D69555-EE48-4B19-812B-4E1068DBF976}"/>
              </a:ext>
            </a:extLst>
          </p:cNvPr>
          <p:cNvSpPr/>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57">
            <a:extLst>
              <a:ext uri="{FF2B5EF4-FFF2-40B4-BE49-F238E27FC236}">
                <a16:creationId xmlns:a16="http://schemas.microsoft.com/office/drawing/2014/main" id="{57AEB73D-F521-4B19-820F-12DB6BCC8406}"/>
              </a:ext>
            </a:extLst>
          </p:cNvPr>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 name="Title 1"/>
          <p:cNvSpPr>
            <a:spLocks noGrp="1"/>
          </p:cNvSpPr>
          <p:nvPr>
            <p:ph type="ctrTitle"/>
          </p:nvPr>
        </p:nvSpPr>
        <p:spPr>
          <a:xfrm>
            <a:off x="855388" y="863068"/>
            <a:ext cx="6007691" cy="4985916"/>
          </a:xfrm>
        </p:spPr>
        <p:txBody>
          <a:bodyPr anchor="ctr">
            <a:noAutofit/>
          </a:bodyPr>
          <a:lstStyle>
            <a:lvl1pPr algn="l">
              <a:lnSpc>
                <a:spcPct val="125000"/>
              </a:lnSpc>
              <a:defRPr sz="6000" b="0" cap="all" spc="150" baseline="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197352" y="863068"/>
            <a:ext cx="3351729" cy="5120069"/>
          </a:xfrm>
        </p:spPr>
        <p:txBody>
          <a:bodyPr anchor="ctr">
            <a:normAutofit/>
          </a:bodyPr>
          <a:lstStyle>
            <a:lvl1pPr marL="0" indent="0" algn="l">
              <a:lnSpc>
                <a:spcPct val="150000"/>
              </a:lnSpc>
              <a:buNone/>
              <a:defRPr sz="2400" b="0" cap="none"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Rectangle 6">
            <a:extLst>
              <a:ext uri="{FF2B5EF4-FFF2-40B4-BE49-F238E27FC236}">
                <a16:creationId xmlns:a16="http://schemas.microsoft.com/office/drawing/2014/main" id="{6B72EEBA-3A5D-41CE-8465-A45A0F65674E}"/>
              </a:ext>
            </a:extLst>
          </p:cNvPr>
          <p:cNvSpPr/>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12">
            <a:extLst>
              <a:ext uri="{FF2B5EF4-FFF2-40B4-BE49-F238E27FC236}">
                <a16:creationId xmlns:a16="http://schemas.microsoft.com/office/drawing/2014/main" id="{79F4CF2F-CDFA-4A37-837C-819D5238EAB4}"/>
              </a:ext>
            </a:extLst>
          </p:cNvPr>
          <p:cNvSpPr>
            <a:spLocks noGrp="1"/>
          </p:cNvSpPr>
          <p:nvPr>
            <p:ph type="dt" sz="half" idx="10"/>
          </p:nvPr>
        </p:nvSpPr>
        <p:spPr>
          <a:xfrm>
            <a:off x="8197353" y="6309360"/>
            <a:ext cx="2151134" cy="457200"/>
          </a:xfrm>
        </p:spPr>
        <p:txBody>
          <a:bodyPr/>
          <a:lstStyle/>
          <a:p>
            <a:r>
              <a:rPr lang="en-US"/>
              <a:t>9/8/20XX</a:t>
            </a:r>
            <a:endParaRPr lang="en-US" dirty="0"/>
          </a:p>
        </p:txBody>
      </p:sp>
      <p:sp>
        <p:nvSpPr>
          <p:cNvPr id="15" name="Footer Placeholder 14">
            <a:extLst>
              <a:ext uri="{FF2B5EF4-FFF2-40B4-BE49-F238E27FC236}">
                <a16:creationId xmlns:a16="http://schemas.microsoft.com/office/drawing/2014/main" id="{CFECE62A-61A4-407D-8F0B-D459CD977C75}"/>
              </a:ext>
            </a:extLst>
          </p:cNvPr>
          <p:cNvSpPr>
            <a:spLocks noGrp="1"/>
          </p:cNvSpPr>
          <p:nvPr>
            <p:ph type="ftr" sz="quarter" idx="11"/>
          </p:nvPr>
        </p:nvSpPr>
        <p:spPr>
          <a:xfrm>
            <a:off x="855388" y="6309360"/>
            <a:ext cx="6007691" cy="457200"/>
          </a:xfrm>
        </p:spPr>
        <p:txBody>
          <a:bodyPr/>
          <a:lstStyle>
            <a:lvl1pPr algn="r">
              <a:defRPr/>
            </a:lvl1pPr>
          </a:lstStyle>
          <a:p>
            <a:r>
              <a:rPr lang="en-US"/>
              <a:t>Presentation Title</a:t>
            </a:r>
            <a:endParaRPr lang="en-US" dirty="0"/>
          </a:p>
        </p:txBody>
      </p:sp>
      <p:sp>
        <p:nvSpPr>
          <p:cNvPr id="27" name="Slide Number Placeholder 26">
            <a:extLst>
              <a:ext uri="{FF2B5EF4-FFF2-40B4-BE49-F238E27FC236}">
                <a16:creationId xmlns:a16="http://schemas.microsoft.com/office/drawing/2014/main" id="{99FE60A9-FE2A-451F-9244-60FCE7FE9AD7}"/>
              </a:ext>
            </a:extLst>
          </p:cNvPr>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233062062"/>
      </p:ext>
    </p:extLst>
  </p:cSld>
  <p:clrMapOvr>
    <a:masterClrMapping/>
  </p:clrMapOvr>
  <p:hf sldNum="0" hdr="0" ftr="0" dt="0"/>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9/8/20XX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33523653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r>
              <a:rPr lang="en-US"/>
              <a:t>9/8/20XX</a:t>
            </a:r>
            <a:endParaRPr lang="en-US" dirty="0"/>
          </a:p>
        </p:txBody>
      </p:sp>
      <p:sp>
        <p:nvSpPr>
          <p:cNvPr id="5" name="Footer Placeholder 4"/>
          <p:cNvSpPr>
            <a:spLocks noGrp="1"/>
          </p:cNvSpPr>
          <p:nvPr>
            <p:ph type="ftr" sz="quarter" idx="11"/>
          </p:nvPr>
        </p:nvSpPr>
        <p:spPr>
          <a:xfrm>
            <a:off x="2933699" y="6296615"/>
            <a:ext cx="5959577" cy="365125"/>
          </a:xfrm>
        </p:spPr>
        <p:txBody>
          <a:bodyPr/>
          <a:lstStyle/>
          <a:p>
            <a:r>
              <a:rPr lang="en-US"/>
              <a:t>Presentation Title</a:t>
            </a:r>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2157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F5F5DFA-1BC3-4062-9356-6145C9F7CD56}"/>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6B5D461-AEC0-477F-A77A-6227F95A8374}"/>
              </a:ext>
              <a:ext uri="{C183D7F6-B498-43B3-948B-1728B52AA6E4}">
                <adec:decorative xmlns:adec="http://schemas.microsoft.com/office/drawing/2017/decorative" val="1"/>
              </a:ext>
            </a:extLst>
          </p:cNvPr>
          <p:cNvSpPr/>
          <p:nvPr userDrawn="1"/>
        </p:nvSpPr>
        <p:spPr>
          <a:xfrm>
            <a:off x="8175813" y="0"/>
            <a:ext cx="4016188"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E1A041D-DE47-45FA-AC78-CC7FD02571F2}"/>
              </a:ext>
              <a:ext uri="{C183D7F6-B498-43B3-948B-1728B52AA6E4}">
                <adec:decorative xmlns:adec="http://schemas.microsoft.com/office/drawing/2017/decorative" val="1"/>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1614254-52EF-4F58-99B1-CDA7C39223C1}"/>
              </a:ext>
              <a:ext uri="{C183D7F6-B498-43B3-948B-1728B52AA6E4}">
                <adec:decorative xmlns:adec="http://schemas.microsoft.com/office/drawing/2017/decorative" val="1"/>
              </a:ext>
            </a:extLst>
          </p:cNvPr>
          <p:cNvSpPr/>
          <p:nvPr userDrawn="1"/>
        </p:nvSpPr>
        <p:spPr>
          <a:xfrm>
            <a:off x="-9134"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D3B3ABA-0408-41EA-935D-D4F4586AA840}"/>
              </a:ext>
            </a:extLst>
          </p:cNvPr>
          <p:cNvSpPr>
            <a:spLocks noGrp="1"/>
          </p:cNvSpPr>
          <p:nvPr>
            <p:ph type="title" hasCustomPrompt="1"/>
          </p:nvPr>
        </p:nvSpPr>
        <p:spPr>
          <a:xfrm>
            <a:off x="787178" y="1361923"/>
            <a:ext cx="6623040" cy="1421898"/>
          </a:xfrm>
        </p:spPr>
        <p:txBody>
          <a:bodyPr anchor="b" anchorCtr="0">
            <a:noAutofit/>
          </a:bodyPr>
          <a:lstStyle>
            <a:lvl1pPr>
              <a:lnSpc>
                <a:spcPct val="100000"/>
              </a:lnSpc>
              <a:defRPr sz="3200"/>
            </a:lvl1pPr>
          </a:lstStyle>
          <a:p>
            <a:r>
              <a:rPr lang="en-US" dirty="0"/>
              <a:t>Click to add title</a:t>
            </a:r>
          </a:p>
        </p:txBody>
      </p:sp>
      <p:sp>
        <p:nvSpPr>
          <p:cNvPr id="3" name="Content Placeholder 2">
            <a:extLst>
              <a:ext uri="{FF2B5EF4-FFF2-40B4-BE49-F238E27FC236}">
                <a16:creationId xmlns:a16="http://schemas.microsoft.com/office/drawing/2014/main" id="{C40EA5BF-04A6-2B17-0703-8419C4DB97FF}"/>
              </a:ext>
            </a:extLst>
          </p:cNvPr>
          <p:cNvSpPr>
            <a:spLocks noGrp="1"/>
          </p:cNvSpPr>
          <p:nvPr>
            <p:ph sz="quarter" idx="14" hasCustomPrompt="1"/>
          </p:nvPr>
        </p:nvSpPr>
        <p:spPr>
          <a:xfrm>
            <a:off x="787399" y="2916772"/>
            <a:ext cx="6622819" cy="2852639"/>
          </a:xfrm>
        </p:spPr>
        <p:txBody>
          <a:bodyPr anchor="t"/>
          <a:lstStyle>
            <a:lvl1pPr marL="0" indent="0">
              <a:lnSpc>
                <a:spcPct val="125000"/>
              </a:lnSpc>
              <a:spcAft>
                <a:spcPts val="600"/>
              </a:spcAft>
              <a:buNone/>
              <a:defRPr sz="2000" b="0"/>
            </a:lvl1pPr>
            <a:lvl2pPr>
              <a:lnSpc>
                <a:spcPct val="125000"/>
              </a:lnSpc>
              <a:spcAft>
                <a:spcPts val="600"/>
              </a:spcAft>
              <a:defRPr/>
            </a:lvl2pPr>
            <a:lvl3pPr>
              <a:lnSpc>
                <a:spcPct val="125000"/>
              </a:lnSpc>
              <a:spcAft>
                <a:spcPts val="600"/>
              </a:spcAft>
              <a:defRPr/>
            </a:lvl3pPr>
            <a:lvl4pPr>
              <a:lnSpc>
                <a:spcPct val="125000"/>
              </a:lnSpc>
              <a:spcAft>
                <a:spcPts val="600"/>
              </a:spcAft>
              <a:defRPr/>
            </a:lvl4pPr>
            <a:lvl5pPr>
              <a:lnSpc>
                <a:spcPct val="125000"/>
              </a:lnSpc>
              <a:spcAft>
                <a:spcPts val="600"/>
              </a:spcAf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1837301C-2B9B-4119-9002-BD6DB2AB87FB}"/>
              </a:ext>
              <a:ext uri="{C183D7F6-B498-43B3-948B-1728B52AA6E4}">
                <adec:decorative xmlns:adec="http://schemas.microsoft.com/office/drawing/2017/decorative" val="1"/>
              </a:ext>
            </a:extLst>
          </p:cNvPr>
          <p:cNvSpPr/>
          <p:nvPr userDrawn="1"/>
        </p:nvSpPr>
        <p:spPr>
          <a:xfrm>
            <a:off x="-1" y="6144405"/>
            <a:ext cx="815008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D12738D-D0ED-4899-A01C-42439B5B3E64}"/>
              </a:ext>
              <a:ext uri="{C183D7F6-B498-43B3-948B-1728B52AA6E4}">
                <adec:decorative xmlns:adec="http://schemas.microsoft.com/office/drawing/2017/decorative" val="1"/>
              </a:ext>
            </a:extLst>
          </p:cNvPr>
          <p:cNvSpPr/>
          <p:nvPr userDrawn="1"/>
        </p:nvSpPr>
        <p:spPr>
          <a:xfrm>
            <a:off x="8206532"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EED261D-45B9-40C1-8341-8B8B796E8AE2}"/>
              </a:ext>
              <a:ext uri="{C183D7F6-B498-43B3-948B-1728B52AA6E4}">
                <adec:decorative xmlns:adec="http://schemas.microsoft.com/office/drawing/2017/decorative" val="1"/>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ooter Placeholder 7">
            <a:extLst>
              <a:ext uri="{FF2B5EF4-FFF2-40B4-BE49-F238E27FC236}">
                <a16:creationId xmlns:a16="http://schemas.microsoft.com/office/drawing/2014/main" id="{182CF530-D736-4104-8678-850EEDF997E6}"/>
              </a:ext>
            </a:extLst>
          </p:cNvPr>
          <p:cNvSpPr>
            <a:spLocks noGrp="1"/>
          </p:cNvSpPr>
          <p:nvPr>
            <p:ph type="ftr" sz="quarter" idx="11"/>
          </p:nvPr>
        </p:nvSpPr>
        <p:spPr>
          <a:xfrm>
            <a:off x="787178" y="6309360"/>
            <a:ext cx="6623040" cy="457200"/>
          </a:xfrm>
        </p:spPr>
        <p:txBody>
          <a:bodyPr/>
          <a:lstStyle>
            <a:lvl1pPr>
              <a:defRPr>
                <a:solidFill>
                  <a:schemeClr val="bg1"/>
                </a:solidFill>
              </a:defRPr>
            </a:lvl1pPr>
          </a:lstStyle>
          <a:p>
            <a:r>
              <a:rPr lang="en-US" dirty="0"/>
              <a:t>Presentation Title</a:t>
            </a:r>
          </a:p>
        </p:txBody>
      </p:sp>
      <p:sp>
        <p:nvSpPr>
          <p:cNvPr id="19" name="Date Placeholder 5">
            <a:extLst>
              <a:ext uri="{FF2B5EF4-FFF2-40B4-BE49-F238E27FC236}">
                <a16:creationId xmlns:a16="http://schemas.microsoft.com/office/drawing/2014/main" id="{8DEDB7CE-711E-4E43-9450-4C7BECE2FCFC}"/>
              </a:ext>
            </a:extLst>
          </p:cNvPr>
          <p:cNvSpPr>
            <a:spLocks noGrp="1"/>
          </p:cNvSpPr>
          <p:nvPr>
            <p:ph type="dt" sz="half" idx="10"/>
          </p:nvPr>
        </p:nvSpPr>
        <p:spPr>
          <a:xfrm>
            <a:off x="8379537" y="6309360"/>
            <a:ext cx="1885598" cy="457200"/>
          </a:xfrm>
        </p:spPr>
        <p:txBody>
          <a:bodyPr/>
          <a:lstStyle/>
          <a:p>
            <a:r>
              <a:rPr lang="en-US" dirty="0"/>
              <a:t>9/8/20XX</a:t>
            </a:r>
          </a:p>
        </p:txBody>
      </p:sp>
      <p:sp>
        <p:nvSpPr>
          <p:cNvPr id="20" name="Slide Number Placeholder 9">
            <a:extLst>
              <a:ext uri="{FF2B5EF4-FFF2-40B4-BE49-F238E27FC236}">
                <a16:creationId xmlns:a16="http://schemas.microsoft.com/office/drawing/2014/main" id="{F5D9588C-9E6B-42F6-8B42-D18388626ACB}"/>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
        <p:nvSpPr>
          <p:cNvPr id="18" name="Rectangle 17">
            <a:extLst>
              <a:ext uri="{FF2B5EF4-FFF2-40B4-BE49-F238E27FC236}">
                <a16:creationId xmlns:a16="http://schemas.microsoft.com/office/drawing/2014/main" id="{3E23953F-BF80-48E0-8282-62907D6C29C6}"/>
              </a:ext>
              <a:ext uri="{C183D7F6-B498-43B3-948B-1728B52AA6E4}">
                <adec:decorative xmlns:adec="http://schemas.microsoft.com/office/drawing/2017/decorative" val="1"/>
              </a:ext>
            </a:extLst>
          </p:cNvPr>
          <p:cNvSpPr/>
          <p:nvPr userDrawn="1"/>
        </p:nvSpPr>
        <p:spPr>
          <a:xfrm>
            <a:off x="8142523"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D79D74E-6357-D3E7-30C0-09B4B82BA321}"/>
              </a:ext>
              <a:ext uri="{C183D7F6-B498-43B3-948B-1728B52AA6E4}">
                <adec:decorative xmlns:adec="http://schemas.microsoft.com/office/drawing/2017/decorative" val="1"/>
              </a:ext>
            </a:extLst>
          </p:cNvPr>
          <p:cNvSpPr/>
          <p:nvPr userDrawn="1"/>
        </p:nvSpPr>
        <p:spPr>
          <a:xfrm>
            <a:off x="8203482" y="1095507"/>
            <a:ext cx="3997653" cy="50168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07534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 Picture">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1" y="825689"/>
            <a:ext cx="7685728" cy="37415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30" y="825687"/>
            <a:ext cx="5957384" cy="3741551"/>
          </a:xfrm>
        </p:spPr>
        <p:txBody>
          <a:bodyPr tIns="182880" anchor="ctr" anchorCtr="0">
            <a:noAutofit/>
          </a:bodyPr>
          <a:lstStyle>
            <a:lvl1pPr>
              <a:lnSpc>
                <a:spcPct val="100000"/>
              </a:lnSpc>
              <a:defRPr sz="40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36013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Picture Placeholder 64">
            <a:extLst>
              <a:ext uri="{FF2B5EF4-FFF2-40B4-BE49-F238E27FC236}">
                <a16:creationId xmlns:a16="http://schemas.microsoft.com/office/drawing/2014/main" id="{D60E3C33-714C-4528-93A6-4470C3E89AE4}"/>
              </a:ext>
            </a:extLst>
          </p:cNvPr>
          <p:cNvSpPr>
            <a:spLocks noGrp="1"/>
          </p:cNvSpPr>
          <p:nvPr>
            <p:ph type="pic" sz="quarter" idx="13"/>
          </p:nvPr>
        </p:nvSpPr>
        <p:spPr>
          <a:xfrm>
            <a:off x="7710836" y="-2"/>
            <a:ext cx="4481164" cy="6858002"/>
          </a:xfrm>
          <a:custGeom>
            <a:avLst/>
            <a:gdLst>
              <a:gd name="connsiteX0" fmla="*/ 0 w 5332064"/>
              <a:gd name="connsiteY0" fmla="*/ 0 h 6858002"/>
              <a:gd name="connsiteX1" fmla="*/ 5332064 w 5332064"/>
              <a:gd name="connsiteY1" fmla="*/ 0 h 6858002"/>
              <a:gd name="connsiteX2" fmla="*/ 5332064 w 5332064"/>
              <a:gd name="connsiteY2" fmla="*/ 6858002 h 6858002"/>
              <a:gd name="connsiteX3" fmla="*/ 0 w 5332064"/>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5332064" h="6858002">
                <a:moveTo>
                  <a:pt x="0" y="0"/>
                </a:moveTo>
                <a:lnTo>
                  <a:pt x="5332064" y="0"/>
                </a:lnTo>
                <a:lnTo>
                  <a:pt x="5332064" y="6858002"/>
                </a:lnTo>
                <a:lnTo>
                  <a:pt x="0" y="6858002"/>
                </a:lnTo>
                <a:close/>
              </a:path>
            </a:pathLst>
          </a:custGeom>
        </p:spPr>
        <p:txBody>
          <a:bodyPr wrap="square" anchor="t">
            <a:noAutofit/>
          </a:bodyPr>
          <a:lstStyle>
            <a:lvl1pPr marL="0" indent="0" algn="ctr">
              <a:buNone/>
              <a:defRPr sz="1400"/>
            </a:lvl1pPr>
          </a:lstStyle>
          <a:p>
            <a:r>
              <a:rPr lang="en-US"/>
              <a:t>Click icon to add picture</a:t>
            </a: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42498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9143079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DF88512-9E62-4695-B350-39488566A1F7}"/>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8CD596D-95F4-4C5C-A0E7-86D747FE70BE}"/>
              </a:ext>
              <a:ext uri="{C183D7F6-B498-43B3-948B-1728B52AA6E4}">
                <adec:decorative xmlns:adec="http://schemas.microsoft.com/office/drawing/2017/decorative" val="1"/>
              </a:ext>
            </a:extLst>
          </p:cNvPr>
          <p:cNvSpPr/>
          <p:nvPr userDrawn="1"/>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7553E9F-DCBF-4BEE-A261-5AA97361A0E0}"/>
              </a:ext>
              <a:ext uri="{C183D7F6-B498-43B3-948B-1728B52AA6E4}">
                <adec:decorative xmlns:adec="http://schemas.microsoft.com/office/drawing/2017/decorative" val="1"/>
              </a:ext>
            </a:extLst>
          </p:cNvPr>
          <p:cNvSpPr/>
          <p:nvPr userDrawn="1"/>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949B0EB0-AEBA-44ED-BC77-4188C7486144}"/>
              </a:ext>
            </a:extLst>
          </p:cNvPr>
          <p:cNvSpPr>
            <a:spLocks noGrp="1"/>
          </p:cNvSpPr>
          <p:nvPr>
            <p:ph type="title" hasCustomPrompt="1"/>
          </p:nvPr>
        </p:nvSpPr>
        <p:spPr>
          <a:xfrm>
            <a:off x="1535371" y="962423"/>
            <a:ext cx="10013710" cy="1216152"/>
          </a:xfrm>
        </p:spPr>
        <p:txBody>
          <a:bodyPr tIns="182880" anchor="ctr" anchorCtr="0">
            <a:noAutofit/>
          </a:bodyPr>
          <a:lstStyle>
            <a:lvl1pPr>
              <a:lnSpc>
                <a:spcPct val="100000"/>
              </a:lnSpc>
              <a:defRPr sz="3200">
                <a:solidFill>
                  <a:schemeClr val="bg1"/>
                </a:solidFill>
              </a:defRPr>
            </a:lvl1pPr>
          </a:lstStyle>
          <a:p>
            <a:r>
              <a:rPr lang="en-US" dirty="0">
                <a:solidFill>
                  <a:schemeClr val="bg1"/>
                </a:solidFill>
              </a:rPr>
              <a:t>Click to add title</a:t>
            </a:r>
          </a:p>
        </p:txBody>
      </p:sp>
      <p:sp>
        <p:nvSpPr>
          <p:cNvPr id="2" name="Content Placeholder 2">
            <a:extLst>
              <a:ext uri="{FF2B5EF4-FFF2-40B4-BE49-F238E27FC236}">
                <a16:creationId xmlns:a16="http://schemas.microsoft.com/office/drawing/2014/main" id="{252AD8E1-37CB-EB1E-9394-A293E1F2107F}"/>
              </a:ext>
            </a:extLst>
          </p:cNvPr>
          <p:cNvSpPr>
            <a:spLocks noGrp="1"/>
          </p:cNvSpPr>
          <p:nvPr>
            <p:ph sz="quarter" idx="18" hasCustomPrompt="1"/>
          </p:nvPr>
        </p:nvSpPr>
        <p:spPr>
          <a:xfrm>
            <a:off x="1542563" y="2590800"/>
            <a:ext cx="6441412" cy="3718557"/>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5B37B294-6F01-986D-E8E5-119AE9A8F2BE}"/>
              </a:ext>
            </a:extLst>
          </p:cNvPr>
          <p:cNvSpPr>
            <a:spLocks noGrp="1"/>
          </p:cNvSpPr>
          <p:nvPr>
            <p:ph sz="quarter" idx="17" hasCustomPrompt="1"/>
          </p:nvPr>
        </p:nvSpPr>
        <p:spPr>
          <a:xfrm>
            <a:off x="8197362" y="2590800"/>
            <a:ext cx="3522849" cy="3718557"/>
          </a:xfrm>
        </p:spPr>
        <p:txBody>
          <a:bodyPr anchor="t">
            <a:normAutofit/>
          </a:bodyPr>
          <a:lstStyle>
            <a:lvl1pPr marL="285750" indent="-285750">
              <a:lnSpc>
                <a:spcPct val="125000"/>
              </a:lnSpc>
              <a:spcAft>
                <a:spcPts val="600"/>
              </a:spcAft>
              <a:buFont typeface="Wingdings" panose="05000000000000000000" pitchFamily="2" charset="2"/>
              <a:buChar char="§"/>
              <a:defRPr sz="1800" b="0"/>
            </a:lvl1pPr>
            <a:lvl2pPr>
              <a:lnSpc>
                <a:spcPct val="125000"/>
              </a:lnSpc>
              <a:spcAft>
                <a:spcPts val="600"/>
              </a:spcAft>
              <a:defRPr sz="1800"/>
            </a:lvl2pPr>
            <a:lvl3pPr>
              <a:lnSpc>
                <a:spcPct val="125000"/>
              </a:lnSpc>
              <a:spcAft>
                <a:spcPts val="600"/>
              </a:spcAft>
              <a:defRPr sz="1800"/>
            </a:lvl3pPr>
            <a:lvl4pPr>
              <a:lnSpc>
                <a:spcPct val="125000"/>
              </a:lnSpc>
              <a:spcAft>
                <a:spcPts val="600"/>
              </a:spcAft>
              <a:defRPr sz="1800"/>
            </a:lvl4pPr>
            <a:lvl5pPr>
              <a:lnSpc>
                <a:spcPct val="125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7278DD10-67BC-4E87-A788-A45C6093F5F8}"/>
              </a:ext>
              <a:ext uri="{C183D7F6-B498-43B3-948B-1728B52AA6E4}">
                <adec:decorative xmlns:adec="http://schemas.microsoft.com/office/drawing/2017/decorative" val="1"/>
              </a:ext>
            </a:extLst>
          </p:cNvPr>
          <p:cNvSpPr/>
          <p:nvPr userDrawn="1"/>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16769F5-486B-4B48-A543-2C70359DF66E}"/>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a:extLst>
              <a:ext uri="{FF2B5EF4-FFF2-40B4-BE49-F238E27FC236}">
                <a16:creationId xmlns:a16="http://schemas.microsoft.com/office/drawing/2014/main" id="{B47BB165-F380-48C4-B95B-C09C91893B2D}"/>
              </a:ext>
            </a:extLst>
          </p:cNvPr>
          <p:cNvSpPr>
            <a:spLocks noGrp="1"/>
          </p:cNvSpPr>
          <p:nvPr>
            <p:ph type="ftr" sz="quarter" idx="11"/>
          </p:nvPr>
        </p:nvSpPr>
        <p:spPr>
          <a:xfrm>
            <a:off x="1535371" y="6309360"/>
            <a:ext cx="5049579" cy="457200"/>
          </a:xfrm>
        </p:spPr>
        <p:txBody>
          <a:bodyPr/>
          <a:lstStyle/>
          <a:p>
            <a:r>
              <a:rPr lang="en-US" dirty="0"/>
              <a:t>Presentation Title</a:t>
            </a:r>
          </a:p>
        </p:txBody>
      </p:sp>
      <p:sp>
        <p:nvSpPr>
          <p:cNvPr id="14" name="Slide Number Placeholder 5">
            <a:extLst>
              <a:ext uri="{FF2B5EF4-FFF2-40B4-BE49-F238E27FC236}">
                <a16:creationId xmlns:a16="http://schemas.microsoft.com/office/drawing/2014/main" id="{F0805E9B-6657-4167-BD79-CAC59C0D841D}"/>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
        <p:nvSpPr>
          <p:cNvPr id="3" name="Date Placeholder 3">
            <a:extLst>
              <a:ext uri="{FF2B5EF4-FFF2-40B4-BE49-F238E27FC236}">
                <a16:creationId xmlns:a16="http://schemas.microsoft.com/office/drawing/2014/main" id="{D0EFA1AD-93FB-148E-CFC6-A6E5D9967406}"/>
              </a:ext>
            </a:extLst>
          </p:cNvPr>
          <p:cNvSpPr>
            <a:spLocks noGrp="1"/>
          </p:cNvSpPr>
          <p:nvPr>
            <p:ph type="dt" sz="half" idx="10"/>
          </p:nvPr>
        </p:nvSpPr>
        <p:spPr>
          <a:xfrm>
            <a:off x="6678168" y="6309360"/>
            <a:ext cx="2148840" cy="457200"/>
          </a:xfrm>
        </p:spPr>
        <p:txBody>
          <a:bodyPr/>
          <a:lstStyle>
            <a:lvl1pPr algn="l">
              <a:defRPr/>
            </a:lvl1pPr>
          </a:lstStyle>
          <a:p>
            <a:r>
              <a:rPr lang="en-US" dirty="0"/>
              <a:t>9/8/20XX</a:t>
            </a:r>
          </a:p>
        </p:txBody>
      </p:sp>
    </p:spTree>
    <p:extLst>
      <p:ext uri="{BB962C8B-B14F-4D97-AF65-F5344CB8AC3E}">
        <p14:creationId xmlns:p14="http://schemas.microsoft.com/office/powerpoint/2010/main" val="1616477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29" y="825687"/>
            <a:ext cx="9643772" cy="5201730"/>
          </a:xfrm>
        </p:spPr>
        <p:txBody>
          <a:bodyPr tIns="182880" anchor="ctr" anchorCtr="0">
            <a:noAutofit/>
          </a:bodyPr>
          <a:lstStyle>
            <a:lvl1pPr algn="l">
              <a:lnSpc>
                <a:spcPct val="100000"/>
              </a:lnSpc>
              <a:defRPr sz="48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67A64FF-37A7-4837-8033-CBEA22697ECA}"/>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3FC0C09F-8990-542B-199E-E6FADE2FEEFB}"/>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1F6F60C3-341E-9533-2415-66360A254A78}"/>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94753914"/>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9/8/20XX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12084944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FD12B6-57DE-4B63-A723-500B050FB7DD}"/>
              </a:ext>
            </a:extLst>
          </p:cNvPr>
          <p:cNvSpPr/>
          <p:nvPr/>
        </p:nvSpPr>
        <p:spPr>
          <a:xfrm>
            <a:off x="0" y="4215384"/>
            <a:ext cx="12192000" cy="264261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5316" y="1406284"/>
            <a:ext cx="10593694" cy="2597841"/>
          </a:xfrm>
        </p:spPr>
        <p:txBody>
          <a:bodyPr anchor="b">
            <a:normAutofit/>
          </a:bodyPr>
          <a:lstStyle>
            <a:lvl1pPr algn="ctr">
              <a:lnSpc>
                <a:spcPct val="125000"/>
              </a:lnSpc>
              <a:defRPr sz="4400" baseline="0">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818312" y="4527856"/>
            <a:ext cx="6559018" cy="1570245"/>
          </a:xfrm>
        </p:spPr>
        <p:txBody>
          <a:bodyPr anchor="t">
            <a:normAutofit/>
          </a:bodyPr>
          <a:lstStyle>
            <a:lvl1pPr marL="0" indent="0" algn="ctr">
              <a:lnSpc>
                <a:spcPct val="130000"/>
              </a:lnSpc>
              <a:spcBef>
                <a:spcPts val="0"/>
              </a:spcBef>
              <a:buNone/>
              <a:defRPr sz="2400" b="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5F1E2E75-4758-4930-8024-39287C962987}"/>
              </a:ext>
            </a:extLst>
          </p:cNvPr>
          <p:cNvSpPr>
            <a:spLocks noGrp="1"/>
          </p:cNvSpPr>
          <p:nvPr>
            <p:ph type="dt" sz="half" idx="10"/>
          </p:nvPr>
        </p:nvSpPr>
        <p:spPr/>
        <p:txBody>
          <a:bodyPr/>
          <a:lstStyle/>
          <a:p>
            <a:r>
              <a:rPr lang="en-US"/>
              <a:t>9/8/20XX</a:t>
            </a:r>
            <a:endParaRPr lang="en-US" dirty="0"/>
          </a:p>
        </p:txBody>
      </p:sp>
      <p:sp>
        <p:nvSpPr>
          <p:cNvPr id="8" name="Footer Placeholder 7">
            <a:extLst>
              <a:ext uri="{FF2B5EF4-FFF2-40B4-BE49-F238E27FC236}">
                <a16:creationId xmlns:a16="http://schemas.microsoft.com/office/drawing/2014/main" id="{488B9949-402C-42C2-9A94-16590FC0C592}"/>
              </a:ext>
            </a:extLst>
          </p:cNvPr>
          <p:cNvSpPr>
            <a:spLocks noGrp="1"/>
          </p:cNvSpPr>
          <p:nvPr>
            <p:ph type="ftr" sz="quarter" idx="11"/>
          </p:nvPr>
        </p:nvSpPr>
        <p:spPr/>
        <p:txBody>
          <a:bodyPr/>
          <a:lstStyle/>
          <a:p>
            <a:r>
              <a:rPr lang="en-US"/>
              <a:t>Presentation Title</a:t>
            </a:r>
            <a:endParaRPr lang="en-US" dirty="0"/>
          </a:p>
        </p:txBody>
      </p:sp>
      <p:sp>
        <p:nvSpPr>
          <p:cNvPr id="10" name="Slide Number Placeholder 9">
            <a:extLst>
              <a:ext uri="{FF2B5EF4-FFF2-40B4-BE49-F238E27FC236}">
                <a16:creationId xmlns:a16="http://schemas.microsoft.com/office/drawing/2014/main" id="{039D83F6-DAF4-4876-AA41-F246EC970F7D}"/>
              </a:ext>
            </a:extLst>
          </p:cNvPr>
          <p:cNvSpPr>
            <a:spLocks noGrp="1"/>
          </p:cNvSpPr>
          <p:nvPr>
            <p:ph type="sldNum" sz="quarter" idx="12"/>
          </p:nvPr>
        </p:nvSpPr>
        <p:spPr/>
        <p:txBody>
          <a:bodyPr/>
          <a:lstStyle/>
          <a:p>
            <a:fld id="{FAEF9944-A4F6-4C59-AEBD-678D6480B8EA}" type="slidenum">
              <a:rPr lang="en-US" smtClean="0"/>
              <a:pPr/>
              <a:t>‹#›</a:t>
            </a:fld>
            <a:endParaRPr lang="en-US" dirty="0"/>
          </a:p>
        </p:txBody>
      </p:sp>
      <p:sp>
        <p:nvSpPr>
          <p:cNvPr id="11" name="Rectangle 10">
            <a:extLst>
              <a:ext uri="{FF2B5EF4-FFF2-40B4-BE49-F238E27FC236}">
                <a16:creationId xmlns:a16="http://schemas.microsoft.com/office/drawing/2014/main" id="{91613A19-DDA2-44F6-9ED4-F87771C684B8}"/>
              </a:ext>
            </a:extLst>
          </p:cNvPr>
          <p:cNvSpPr/>
          <p:nvPr/>
        </p:nvSpPr>
        <p:spPr>
          <a:xfrm>
            <a:off x="0" y="4215384"/>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75343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hasCustomPrompt="1"/>
          </p:nvPr>
        </p:nvSpPr>
        <p:spPr>
          <a:xfrm>
            <a:off x="5376670" y="705114"/>
            <a:ext cx="6172412" cy="2403846"/>
          </a:xfrm>
        </p:spPr>
        <p:txBody>
          <a:bodyPr anchor="b"/>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376670" y="3749040"/>
            <a:ext cx="6172411" cy="2346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9/8/20XX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dirty="0"/>
          </a:p>
        </p:txBody>
      </p:sp>
      <p:sp>
        <p:nvSpPr>
          <p:cNvPr id="10" name="Rectangle 9">
            <a:extLst>
              <a:ext uri="{FF2B5EF4-FFF2-40B4-BE49-F238E27FC236}">
                <a16:creationId xmlns:a16="http://schemas.microsoft.com/office/drawing/2014/main" id="{5CE6B9B5-A5D1-4099-B52B-78F39AB0AFCB}"/>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1875859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76667" y="658999"/>
            <a:ext cx="6166422" cy="457200"/>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76668" y="1116199"/>
            <a:ext cx="6166422" cy="20621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376668" y="3623098"/>
            <a:ext cx="6166421" cy="457200"/>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5376670" y="4102370"/>
            <a:ext cx="6166419" cy="206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9/8/20XX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pPr/>
              <a:t>‹#›</a:t>
            </a:fld>
            <a:endParaRPr lang="en-US" dirty="0"/>
          </a:p>
        </p:txBody>
      </p:sp>
      <p:sp>
        <p:nvSpPr>
          <p:cNvPr id="10" name="Title 9">
            <a:extLst>
              <a:ext uri="{FF2B5EF4-FFF2-40B4-BE49-F238E27FC236}">
                <a16:creationId xmlns:a16="http://schemas.microsoft.com/office/drawing/2014/main" id="{D26B370B-8381-431F-9492-0EA1205113EE}"/>
              </a:ext>
            </a:extLst>
          </p:cNvPr>
          <p:cNvSpPr>
            <a:spLocks noGrp="1"/>
          </p:cNvSpPr>
          <p:nvPr>
            <p:ph type="title"/>
          </p:nvPr>
        </p:nvSpPr>
        <p:spPr/>
        <p:txBody>
          <a:bodyPr/>
          <a:lstStyle/>
          <a:p>
            <a:r>
              <a:rPr lang="en-US"/>
              <a:t>Click to edit Master title style</a:t>
            </a:r>
          </a:p>
        </p:txBody>
      </p:sp>
      <p:sp>
        <p:nvSpPr>
          <p:cNvPr id="12" name="Rectangle 11">
            <a:extLst>
              <a:ext uri="{FF2B5EF4-FFF2-40B4-BE49-F238E27FC236}">
                <a16:creationId xmlns:a16="http://schemas.microsoft.com/office/drawing/2014/main" id="{DCA89085-2231-4A9C-B23C-B199A9DD26C5}"/>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415215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5CD215-1C45-48A0-8534-39FFE8A7C95A}" type="datetime1">
              <a:rPr lang="en-US" smtClean="0"/>
              <a:t>2/27/2026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dirty="0"/>
              <a:t>‹#›</a:t>
            </a:fld>
            <a:endParaRPr lang="en-US" dirty="0"/>
          </a:p>
        </p:txBody>
      </p:sp>
      <p:sp useBgFill="1">
        <p:nvSpPr>
          <p:cNvPr id="6" name="Rectangle 5">
            <a:extLst>
              <a:ext uri="{FF2B5EF4-FFF2-40B4-BE49-F238E27FC236}">
                <a16:creationId xmlns:a16="http://schemas.microsoft.com/office/drawing/2014/main" id="{94837D5C-EE88-BE2B-5940-6A8E20CAEEC6}"/>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7D6331A-AE6C-3009-DDD4-1671FF7E0F3D}"/>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8D7D28B-DE67-0B99-CDEB-A037FFC568ED}"/>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8B9F3E3-6134-5423-F75E-B36E71A65278}"/>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B1F677F-A1EC-4CDA-E80E-4B3695465156}"/>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F1E2C06-C49E-A5AA-07A3-D134EFA3D29E}"/>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2BA39D8-E4F7-CD36-B80A-49D228C0FCA3}"/>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06F4721-4B2C-0638-8409-054F6738EAFD}"/>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5789478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7CF41D3-C6B9-4E99-9321-87C4E2168F46}"/>
              </a:ext>
            </a:extLst>
          </p:cNvPr>
          <p:cNvSpPr>
            <a:spLocks noGrp="1"/>
          </p:cNvSpPr>
          <p:nvPr>
            <p:ph type="dt" sz="half" idx="10"/>
          </p:nvPr>
        </p:nvSpPr>
        <p:spPr/>
        <p:txBody>
          <a:bodyPr/>
          <a:lstStyle/>
          <a:p>
            <a:r>
              <a:rPr lang="en-US"/>
              <a:t>9/8/20XX</a:t>
            </a:r>
            <a:endParaRPr lang="en-US" dirty="0"/>
          </a:p>
        </p:txBody>
      </p:sp>
      <p:sp>
        <p:nvSpPr>
          <p:cNvPr id="6" name="Footer Placeholder 5">
            <a:extLst>
              <a:ext uri="{FF2B5EF4-FFF2-40B4-BE49-F238E27FC236}">
                <a16:creationId xmlns:a16="http://schemas.microsoft.com/office/drawing/2014/main" id="{8B5BC6EB-07B1-46AF-AC33-E998BC6AA433}"/>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73E3A0C1-6562-4819-9E88-4C1378FD5DE4}"/>
              </a:ext>
            </a:extLst>
          </p:cNvPr>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938225541"/>
      </p:ext>
    </p:extLst>
  </p:cSld>
  <p:clrMapOvr>
    <a:masterClrMapping/>
  </p:clrMapOvr>
  <p:hf sldNum="0" hdr="0" ftr="0" dt="0"/>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A29BA-0143-49FF-8608-DB1623D99537}"/>
              </a:ext>
            </a:extLst>
          </p:cNvPr>
          <p:cNvSpPr/>
          <p:nvPr/>
        </p:nvSpPr>
        <p:spPr>
          <a:xfrm>
            <a:off x="0" y="0"/>
            <a:ext cx="8248592"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53015" y="640079"/>
            <a:ext cx="2796066" cy="2551751"/>
          </a:xfrm>
        </p:spPr>
        <p:txBody>
          <a:bodyPr anchor="b">
            <a:normAutofit/>
          </a:bodyPr>
          <a:lstStyle>
            <a:lvl1pPr algn="l">
              <a:lnSpc>
                <a:spcPct val="135000"/>
              </a:lnSpc>
              <a:defRPr sz="3200"/>
            </a:lvl1pPr>
          </a:lstStyle>
          <a:p>
            <a:r>
              <a:rPr lang="en-US"/>
              <a:t>Click to edit Master title style</a:t>
            </a:r>
            <a:endParaRPr lang="en-US" dirty="0"/>
          </a:p>
        </p:txBody>
      </p:sp>
      <p:sp>
        <p:nvSpPr>
          <p:cNvPr id="3" name="Content Placeholder 2"/>
          <p:cNvSpPr>
            <a:spLocks noGrp="1"/>
          </p:cNvSpPr>
          <p:nvPr>
            <p:ph idx="1"/>
          </p:nvPr>
        </p:nvSpPr>
        <p:spPr>
          <a:xfrm>
            <a:off x="638818" y="640078"/>
            <a:ext cx="6969693" cy="5455921"/>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hasCustomPrompt="1"/>
          </p:nvPr>
        </p:nvSpPr>
        <p:spPr>
          <a:xfrm>
            <a:off x="8753015" y="3223803"/>
            <a:ext cx="2796066" cy="2872197"/>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9" name="Rectangle 8">
            <a:extLst>
              <a:ext uri="{FF2B5EF4-FFF2-40B4-BE49-F238E27FC236}">
                <a16:creationId xmlns:a16="http://schemas.microsoft.com/office/drawing/2014/main" id="{3010CF18-370D-4E80-AE4C-396FFDFCAE5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9">
            <a:extLst>
              <a:ext uri="{FF2B5EF4-FFF2-40B4-BE49-F238E27FC236}">
                <a16:creationId xmlns:a16="http://schemas.microsoft.com/office/drawing/2014/main" id="{C5EBFE9C-5A22-4462-9C51-E00C03F55C3D}"/>
              </a:ext>
            </a:extLst>
          </p:cNvPr>
          <p:cNvSpPr>
            <a:spLocks noGrp="1"/>
          </p:cNvSpPr>
          <p:nvPr>
            <p:ph type="dt" sz="half" idx="10"/>
          </p:nvPr>
        </p:nvSpPr>
        <p:spPr>
          <a:xfrm>
            <a:off x="8753015" y="6309360"/>
            <a:ext cx="1734207" cy="457200"/>
          </a:xfrm>
        </p:spPr>
        <p:txBody>
          <a:bodyPr/>
          <a:lstStyle>
            <a:lvl1pPr algn="l">
              <a:defRPr/>
            </a:lvl1pPr>
          </a:lstStyle>
          <a:p>
            <a:r>
              <a:rPr lang="en-US"/>
              <a:t>9/8/20XX</a:t>
            </a:r>
            <a:endParaRPr lang="en-US" dirty="0"/>
          </a:p>
        </p:txBody>
      </p:sp>
      <p:sp>
        <p:nvSpPr>
          <p:cNvPr id="11" name="Footer Placeholder 10">
            <a:extLst>
              <a:ext uri="{FF2B5EF4-FFF2-40B4-BE49-F238E27FC236}">
                <a16:creationId xmlns:a16="http://schemas.microsoft.com/office/drawing/2014/main" id="{2EBBFF2E-AA66-4B76-9139-CB000B5A45D5}"/>
              </a:ext>
            </a:extLst>
          </p:cNvPr>
          <p:cNvSpPr>
            <a:spLocks noGrp="1"/>
          </p:cNvSpPr>
          <p:nvPr>
            <p:ph type="ftr" sz="quarter" idx="11"/>
          </p:nvPr>
        </p:nvSpPr>
        <p:spPr>
          <a:xfrm>
            <a:off x="638818" y="6309360"/>
            <a:ext cx="6993867" cy="457200"/>
          </a:xfrm>
        </p:spPr>
        <p:txBody>
          <a:bodyPr/>
          <a:lstStyle/>
          <a:p>
            <a:r>
              <a:rPr lang="en-US"/>
              <a:t>Presentation Title</a:t>
            </a:r>
            <a:endParaRPr lang="en-US" dirty="0"/>
          </a:p>
        </p:txBody>
      </p:sp>
      <p:sp>
        <p:nvSpPr>
          <p:cNvPr id="12" name="Slide Number Placeholder 11">
            <a:extLst>
              <a:ext uri="{FF2B5EF4-FFF2-40B4-BE49-F238E27FC236}">
                <a16:creationId xmlns:a16="http://schemas.microsoft.com/office/drawing/2014/main" id="{A44F64C4-BF20-4F6B-B650-57C71C828A68}"/>
              </a:ext>
            </a:extLst>
          </p:cNvPr>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804140893"/>
      </p:ext>
    </p:extLst>
  </p:cSld>
  <p:clrMapOvr>
    <a:masterClrMapping/>
  </p:clrMapOvr>
  <p:hf sldNum="0" hdr="0" ftr="0" dt="0"/>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4996" y="640079"/>
            <a:ext cx="2714085" cy="2695903"/>
          </a:xfrm>
        </p:spPr>
        <p:txBody>
          <a:bodyPr anchor="b">
            <a:noAutofit/>
          </a:bodyPr>
          <a:lstStyle>
            <a:lvl1pPr algn="l">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248592"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8834996" y="3429000"/>
            <a:ext cx="2714085" cy="2508026"/>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9" name="Rectangle 8">
            <a:extLst>
              <a:ext uri="{FF2B5EF4-FFF2-40B4-BE49-F238E27FC236}">
                <a16:creationId xmlns:a16="http://schemas.microsoft.com/office/drawing/2014/main" id="{90949BC8-9ABF-49F6-851C-5DB0B86CA70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04E1EE21-E3FA-4D43-B224-C664959637B0}"/>
              </a:ext>
            </a:extLst>
          </p:cNvPr>
          <p:cNvSpPr>
            <a:spLocks noGrp="1"/>
          </p:cNvSpPr>
          <p:nvPr>
            <p:ph type="dt" sz="half" idx="10"/>
          </p:nvPr>
        </p:nvSpPr>
        <p:spPr>
          <a:xfrm>
            <a:off x="8834997" y="6309360"/>
            <a:ext cx="1645920" cy="457200"/>
          </a:xfrm>
        </p:spPr>
        <p:txBody>
          <a:bodyPr/>
          <a:lstStyle/>
          <a:p>
            <a:r>
              <a:rPr lang="en-US"/>
              <a:t>9/8/20XX</a:t>
            </a:r>
            <a:endParaRPr lang="en-US" dirty="0"/>
          </a:p>
        </p:txBody>
      </p:sp>
      <p:sp>
        <p:nvSpPr>
          <p:cNvPr id="7" name="Slide Number Placeholder 6">
            <a:extLst>
              <a:ext uri="{FF2B5EF4-FFF2-40B4-BE49-F238E27FC236}">
                <a16:creationId xmlns:a16="http://schemas.microsoft.com/office/drawing/2014/main" id="{A32D7F83-8993-4ED4-9F02-663CC085052F}"/>
              </a:ext>
            </a:extLst>
          </p:cNvPr>
          <p:cNvSpPr>
            <a:spLocks noGrp="1"/>
          </p:cNvSpPr>
          <p:nvPr>
            <p:ph type="sldNum" sz="quarter" idx="12"/>
          </p:nvPr>
        </p:nvSpPr>
        <p:spPr/>
        <p:txBody>
          <a:bodyPr/>
          <a:lstStyle/>
          <a:p>
            <a:fld id="{FAEF9944-A4F6-4C59-AEBD-678D6480B8EA}" type="slidenum">
              <a:rPr lang="en-US" smtClean="0"/>
              <a:pPr/>
              <a:t>‹#›</a:t>
            </a:fld>
            <a:endParaRPr lang="en-US" dirty="0"/>
          </a:p>
        </p:txBody>
      </p:sp>
      <p:sp>
        <p:nvSpPr>
          <p:cNvPr id="6" name="Footer Placeholder 5">
            <a:extLst>
              <a:ext uri="{FF2B5EF4-FFF2-40B4-BE49-F238E27FC236}">
                <a16:creationId xmlns:a16="http://schemas.microsoft.com/office/drawing/2014/main" id="{8E3678B7-E511-4CE1-BEE5-89E959B9BFD6}"/>
              </a:ext>
            </a:extLst>
          </p:cNvPr>
          <p:cNvSpPr>
            <a:spLocks noGrp="1"/>
          </p:cNvSpPr>
          <p:nvPr>
            <p:ph type="ftr" sz="quarter" idx="11"/>
          </p:nvPr>
        </p:nvSpPr>
        <p:spPr>
          <a:xfrm>
            <a:off x="640080" y="6309360"/>
            <a:ext cx="4946592" cy="457200"/>
          </a:xfrm>
        </p:spPr>
        <p:txBody>
          <a:bodyPr/>
          <a:lstStyle>
            <a:lvl1pPr>
              <a:defRPr>
                <a:solidFill>
                  <a:srgbClr val="FFFFFF"/>
                </a:solidFill>
                <a:effectLst>
                  <a:outerShdw blurRad="50800" dist="38100" dir="2700000" algn="tl" rotWithShape="0">
                    <a:prstClr val="black">
                      <a:alpha val="43000"/>
                    </a:prstClr>
                  </a:outerShdw>
                </a:effectLst>
              </a:defRPr>
            </a:lvl1pPr>
          </a:lstStyle>
          <a:p>
            <a:r>
              <a:rPr lang="en-US"/>
              <a:t>Presentation Title</a:t>
            </a:r>
            <a:endParaRPr lang="en-US" dirty="0"/>
          </a:p>
        </p:txBody>
      </p:sp>
    </p:spTree>
    <p:extLst>
      <p:ext uri="{BB962C8B-B14F-4D97-AF65-F5344CB8AC3E}">
        <p14:creationId xmlns:p14="http://schemas.microsoft.com/office/powerpoint/2010/main" val="137063196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86F82F-1B47-46ED-8EAE-53EF71E59E9A}"/>
              </a:ext>
            </a:extLst>
          </p:cNvPr>
          <p:cNvSpPr/>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2918" y="705113"/>
            <a:ext cx="3411973" cy="5197498"/>
          </a:xfrm>
          <a:prstGeom prst="rect">
            <a:avLst/>
          </a:prstGeom>
        </p:spPr>
        <p:txBody>
          <a:bodyPr vert="horz" lIns="109728" tIns="109728" rIns="109728" bIns="9144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76671" y="705113"/>
            <a:ext cx="6172412" cy="5197497"/>
          </a:xfrm>
          <a:prstGeom prst="rect">
            <a:avLst/>
          </a:prstGeom>
        </p:spPr>
        <p:txBody>
          <a:bodyPr vert="horz" lIns="109728" tIns="109728" rIns="109728" bIns="9144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2917" y="6309360"/>
            <a:ext cx="3411973"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a:t>9/8/20XX</a:t>
            </a:r>
            <a:endParaRPr lang="en-US" dirty="0"/>
          </a:p>
        </p:txBody>
      </p:sp>
      <p:sp>
        <p:nvSpPr>
          <p:cNvPr id="5" name="Footer Placeholder 4"/>
          <p:cNvSpPr>
            <a:spLocks noGrp="1"/>
          </p:cNvSpPr>
          <p:nvPr>
            <p:ph type="ftr" sz="quarter" idx="3"/>
          </p:nvPr>
        </p:nvSpPr>
        <p:spPr>
          <a:xfrm>
            <a:off x="5376670" y="6309360"/>
            <a:ext cx="4946592"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a:t>Presentation Title</a:t>
            </a:r>
            <a:endParaRPr lang="en-US" dirty="0"/>
          </a:p>
        </p:txBody>
      </p:sp>
      <p:sp>
        <p:nvSpPr>
          <p:cNvPr id="6" name="Slide Number Placeholder 5"/>
          <p:cNvSpPr>
            <a:spLocks noGrp="1"/>
          </p:cNvSpPr>
          <p:nvPr>
            <p:ph type="sldNum" sz="quarter" idx="4"/>
          </p:nvPr>
        </p:nvSpPr>
        <p:spPr>
          <a:xfrm>
            <a:off x="10569202" y="6309360"/>
            <a:ext cx="979879" cy="457200"/>
          </a:xfrm>
          <a:prstGeom prst="rect">
            <a:avLst/>
          </a:prstGeom>
        </p:spPr>
        <p:txBody>
          <a:bodyPr vert="horz" lIns="109728" tIns="109728" rIns="109728" bIns="91440" rtlCol="0" anchor="b"/>
          <a:lstStyle>
            <a:lvl1pPr algn="r">
              <a:defRPr sz="1600" b="1" spc="150" baseline="0">
                <a:solidFill>
                  <a:schemeClr val="tx1">
                    <a:lumMod val="75000"/>
                    <a:lumOff val="25000"/>
                  </a:schemeClr>
                </a:solidFill>
                <a:latin typeface="+mj-lt"/>
              </a:defRPr>
            </a:lvl1pPr>
          </a:lstStyle>
          <a:p>
            <a:fld id="{FAEF9944-A4F6-4C59-AEBD-678D6480B8EA}" type="slidenum">
              <a:rPr lang="en-US" smtClean="0"/>
              <a:pPr/>
              <a:t>‹#›</a:t>
            </a:fld>
            <a:endParaRPr lang="en-US" dirty="0"/>
          </a:p>
        </p:txBody>
      </p:sp>
      <p:sp>
        <p:nvSpPr>
          <p:cNvPr id="21" name="Rectangle 20">
            <a:extLst>
              <a:ext uri="{FF2B5EF4-FFF2-40B4-BE49-F238E27FC236}">
                <a16:creationId xmlns:a16="http://schemas.microsoft.com/office/drawing/2014/main" id="{EF1BAF6F-6275-4646-9C59-331B29B9550F}"/>
              </a:ext>
            </a:extLst>
          </p:cNvPr>
          <p:cNvSpPr/>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754897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4" r:id="rId14"/>
    <p:sldLayoutId id="2147483682" r:id="rId15"/>
  </p:sldLayoutIdLst>
  <p:hf sldNum="0" hdr="0" ftr="0" dt="0"/>
  <p:txStyles>
    <p:titleStyle>
      <a:lvl1pPr algn="l" defTabSz="914400" rtl="0" eaLnBrk="1" latinLnBrk="0" hangingPunct="1">
        <a:lnSpc>
          <a:spcPct val="150000"/>
        </a:lnSpc>
        <a:spcBef>
          <a:spcPct val="0"/>
        </a:spcBef>
        <a:buNone/>
        <a:defRPr sz="36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2.xml"/><Relationship Id="rId11" Type="http://schemas.openxmlformats.org/officeDocument/2006/relationships/image" Target="../media/image22.svg"/><Relationship Id="rId5" Type="http://schemas.openxmlformats.org/officeDocument/2006/relationships/diagramQuickStyle" Target="../diagrams/quickStyle2.xml"/><Relationship Id="rId10" Type="http://schemas.openxmlformats.org/officeDocument/2006/relationships/image" Target="../media/image21.png"/><Relationship Id="rId4" Type="http://schemas.openxmlformats.org/officeDocument/2006/relationships/diagramLayout" Target="../diagrams/layout2.xml"/><Relationship Id="rId9" Type="http://schemas.openxmlformats.org/officeDocument/2006/relationships/image" Target="../media/image20.svg"/><Relationship Id="rId14" Type="http://schemas.openxmlformats.org/officeDocument/2006/relationships/hyperlink" Target="https://www.transportation.ohio.gov/programs/transit/transit-repository-coordination/vehicle-catolog-selection-guide"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3.xml"/><Relationship Id="rId11" Type="http://schemas.openxmlformats.org/officeDocument/2006/relationships/image" Target="../media/image28.svg"/><Relationship Id="rId5" Type="http://schemas.openxmlformats.org/officeDocument/2006/relationships/diagramQuickStyle" Target="../diagrams/quickStyle3.xml"/><Relationship Id="rId10" Type="http://schemas.openxmlformats.org/officeDocument/2006/relationships/image" Target="../media/image27.png"/><Relationship Id="rId4" Type="http://schemas.openxmlformats.org/officeDocument/2006/relationships/diagramLayout" Target="../diagrams/layout3.xml"/><Relationship Id="rId9" Type="http://schemas.openxmlformats.org/officeDocument/2006/relationships/image" Target="../media/image26.sv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34.svg"/><Relationship Id="rId5" Type="http://schemas.openxmlformats.org/officeDocument/2006/relationships/diagramQuickStyle" Target="../diagrams/quickStyle4.xml"/><Relationship Id="rId15" Type="http://schemas.openxmlformats.org/officeDocument/2006/relationships/image" Target="../media/image38.svg"/><Relationship Id="rId10" Type="http://schemas.openxmlformats.org/officeDocument/2006/relationships/image" Target="../media/image33.png"/><Relationship Id="rId4" Type="http://schemas.openxmlformats.org/officeDocument/2006/relationships/diagramLayout" Target="../diagrams/layout4.xml"/><Relationship Id="rId9" Type="http://schemas.openxmlformats.org/officeDocument/2006/relationships/image" Target="../media/image32.svg"/><Relationship Id="rId1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www.starkcountyohio.gov/Document_center/Offices/Regional%20Planning%20Commission/resources/SARTA-HSTP-Final-Report_032819.pdf?t=202111041528090"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hyperlink" Target="https://rpc.starkcountyohio.gov/government/offices/regional_planning_commission/departments/stark_county_area_transportation_study_(scats)/resources/mobility_coordination_committee.php" TargetMode="External"/><Relationship Id="rId7" Type="http://schemas.openxmlformats.org/officeDocument/2006/relationships/diagramColors" Target="../diagrams/colors7.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3" Type="http://schemas.openxmlformats.org/officeDocument/2006/relationships/hyperlink" Target="https://www.transit.dot.gov/funding/grants/enhanced-mobility-seniors-individuals-disabilities-section-5310-program-technica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transit.dot.gov/coordinating-council-access-and-mobility" TargetMode="External"/><Relationship Id="rId5" Type="http://schemas.openxmlformats.org/officeDocument/2006/relationships/hyperlink" Target="https://www.nadtc.org/" TargetMode="External"/><Relationship Id="rId4" Type="http://schemas.openxmlformats.org/officeDocument/2006/relationships/hyperlink" Target="http://www.transportation.ohio.gov/wps/wcm/connect/gov/74ad7174-7aee-451d-9076-037511a05b0a/2023-2026+Vehicle+Catalog+%26+Selection+Guide.pdf?MOD=AJPERES&amp;CONVERT_TO=url&amp;CACHEID=ROOTWORKSPACE.Z18_79GCH8013HMOA06A2E16IV2082-74ad7174-7aee-451d-9076-037511a05b0a-oANVzan"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mailto:scgibbs@starkcountyohio.gov?subject=Section%205310" TargetMode="External"/><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hyperlink" Target="mailto:ctyson@sartaonline.com?subject=Section%20531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wNOHKb2Lr_s"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jpe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1.jpe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p:txBody>
          <a:bodyPr vert="horz" lIns="109728" tIns="109728" rIns="109728" bIns="91440" rtlCol="0" anchor="ctr">
            <a:normAutofit/>
          </a:bodyPr>
          <a:lstStyle/>
          <a:p>
            <a:r>
              <a:rPr lang="en-US" dirty="0"/>
              <a:t>Enhanced Mobility of seniors and individuals with disabilities (Section 5310)</a:t>
            </a:r>
          </a:p>
        </p:txBody>
      </p:sp>
    </p:spTree>
    <p:extLst>
      <p:ext uri="{BB962C8B-B14F-4D97-AF65-F5344CB8AC3E}">
        <p14:creationId xmlns:p14="http://schemas.microsoft.com/office/powerpoint/2010/main" val="2323907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4FC-5D46-258A-E555-4468E4941987}"/>
              </a:ext>
            </a:extLst>
          </p:cNvPr>
          <p:cNvSpPr>
            <a:spLocks noGrp="1"/>
          </p:cNvSpPr>
          <p:nvPr>
            <p:ph type="title"/>
          </p:nvPr>
        </p:nvSpPr>
        <p:spPr>
          <a:xfrm>
            <a:off x="228600" y="705113"/>
            <a:ext cx="4191000" cy="5197498"/>
          </a:xfrm>
        </p:spPr>
        <p:txBody>
          <a:bodyPr/>
          <a:lstStyle/>
          <a:p>
            <a:r>
              <a:rPr lang="en-US" dirty="0"/>
              <a:t>Federal Transit Administration (FTA)</a:t>
            </a:r>
          </a:p>
        </p:txBody>
      </p:sp>
      <p:sp>
        <p:nvSpPr>
          <p:cNvPr id="3" name="Content Placeholder 2">
            <a:extLst>
              <a:ext uri="{FF2B5EF4-FFF2-40B4-BE49-F238E27FC236}">
                <a16:creationId xmlns:a16="http://schemas.microsoft.com/office/drawing/2014/main" id="{8DCBC055-31B3-19FF-713B-EE9D0A17B4DC}"/>
              </a:ext>
            </a:extLst>
          </p:cNvPr>
          <p:cNvSpPr>
            <a:spLocks noGrp="1"/>
          </p:cNvSpPr>
          <p:nvPr>
            <p:ph idx="1"/>
          </p:nvPr>
        </p:nvSpPr>
        <p:spPr/>
        <p:txBody>
          <a:bodyPr>
            <a:normAutofit fontScale="77500" lnSpcReduction="20000"/>
          </a:bodyPr>
          <a:lstStyle/>
          <a:p>
            <a:pPr marL="285750" indent="-285750">
              <a:buFont typeface="Arial" panose="020B0604020202020204" pitchFamily="34" charset="0"/>
              <a:buChar char="•"/>
            </a:pPr>
            <a:r>
              <a:rPr lang="en-US" dirty="0"/>
              <a:t>1964 – Mass Transportation Act</a:t>
            </a:r>
          </a:p>
          <a:p>
            <a:pPr marL="285750" lvl="1" indent="-285750">
              <a:buFont typeface="Arial" panose="020B0604020202020204" pitchFamily="34" charset="0"/>
              <a:buChar char="•"/>
            </a:pPr>
            <a:r>
              <a:rPr lang="en-US" dirty="0"/>
              <a:t>Created the first federal transit funding program</a:t>
            </a:r>
          </a:p>
          <a:p>
            <a:pPr marL="285750" indent="-285750">
              <a:buFont typeface="Arial" panose="020B0604020202020204" pitchFamily="34" charset="0"/>
              <a:buChar char="•"/>
            </a:pPr>
            <a:r>
              <a:rPr lang="en-US" dirty="0"/>
              <a:t>1968 – Urban Mass Transportation Administration</a:t>
            </a:r>
          </a:p>
          <a:p>
            <a:pPr marL="285750" lvl="1" indent="-285750">
              <a:buFont typeface="Arial" panose="020B0604020202020204" pitchFamily="34" charset="0"/>
              <a:buChar char="•"/>
            </a:pPr>
            <a:r>
              <a:rPr lang="en-US" dirty="0"/>
              <a:t>Transit programs become part of the U.S. Department of Transportation</a:t>
            </a:r>
          </a:p>
          <a:p>
            <a:pPr marL="285750" indent="-285750">
              <a:buFont typeface="Arial" panose="020B0604020202020204" pitchFamily="34" charset="0"/>
              <a:buChar char="•"/>
            </a:pPr>
            <a:r>
              <a:rPr lang="en-US" dirty="0"/>
              <a:t>1970 – Federal Law established Elderly &amp; Handicapped Program (Section 5310)</a:t>
            </a:r>
          </a:p>
          <a:p>
            <a:pPr marL="285750" lvl="1" indent="-285750">
              <a:buFont typeface="Arial" panose="020B0604020202020204" pitchFamily="34" charset="0"/>
              <a:buChar char="•"/>
            </a:pPr>
            <a:r>
              <a:rPr lang="en-US" dirty="0"/>
              <a:t>First federal law establishing what we now call the Enhanced Mobility Program for Seniors and Individuals with Disabilities</a:t>
            </a:r>
          </a:p>
          <a:p>
            <a:pPr marL="285750" indent="-285750">
              <a:buFont typeface="Arial" panose="020B0604020202020204" pitchFamily="34" charset="0"/>
              <a:buChar char="•"/>
            </a:pPr>
            <a:r>
              <a:rPr lang="en-US" dirty="0"/>
              <a:t>1974 – Federal law established first formula for Urbanized Area Grant Program (5307)</a:t>
            </a:r>
          </a:p>
          <a:p>
            <a:pPr marL="285750" indent="-285750">
              <a:buFont typeface="Arial" panose="020B0604020202020204" pitchFamily="34" charset="0"/>
              <a:buChar char="•"/>
            </a:pPr>
            <a:r>
              <a:rPr lang="en-US" dirty="0"/>
              <a:t>1978 – Federal law established formula grants for Rural Areas (5311)</a:t>
            </a:r>
          </a:p>
          <a:p>
            <a:pPr marL="285750" indent="-285750">
              <a:buFont typeface="Arial" panose="020B0604020202020204" pitchFamily="34" charset="0"/>
              <a:buChar char="•"/>
            </a:pPr>
            <a:r>
              <a:rPr lang="en-US" dirty="0"/>
              <a:t>1990 – The American with Disabilities Act (ADA)</a:t>
            </a:r>
          </a:p>
          <a:p>
            <a:pPr marL="285750" indent="-285750">
              <a:buFont typeface="Arial" panose="020B0604020202020204" pitchFamily="34" charset="0"/>
              <a:buChar char="•"/>
            </a:pPr>
            <a:r>
              <a:rPr lang="en-US" dirty="0"/>
              <a:t>1991 – UMTA renamed FTA</a:t>
            </a:r>
          </a:p>
        </p:txBody>
      </p:sp>
    </p:spTree>
    <p:extLst>
      <p:ext uri="{BB962C8B-B14F-4D97-AF65-F5344CB8AC3E}">
        <p14:creationId xmlns:p14="http://schemas.microsoft.com/office/powerpoint/2010/main" val="3849160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46C65-9EF3-2C66-F176-E7FB971C9B98}"/>
              </a:ext>
            </a:extLst>
          </p:cNvPr>
          <p:cNvSpPr>
            <a:spLocks noGrp="1"/>
          </p:cNvSpPr>
          <p:nvPr>
            <p:ph type="title"/>
          </p:nvPr>
        </p:nvSpPr>
        <p:spPr/>
        <p:txBody>
          <a:bodyPr/>
          <a:lstStyle/>
          <a:p>
            <a:r>
              <a:rPr lang="en-US" dirty="0"/>
              <a:t>Section 5310 Enhanced Mobility of Seniors and Individuals with Disabilities</a:t>
            </a:r>
          </a:p>
        </p:txBody>
      </p:sp>
      <p:sp>
        <p:nvSpPr>
          <p:cNvPr id="12" name="Content Placeholder 11">
            <a:extLst>
              <a:ext uri="{FF2B5EF4-FFF2-40B4-BE49-F238E27FC236}">
                <a16:creationId xmlns:a16="http://schemas.microsoft.com/office/drawing/2014/main" id="{5A6364C6-8329-5B87-C381-E41F8F4B63C2}"/>
              </a:ext>
            </a:extLst>
          </p:cNvPr>
          <p:cNvSpPr>
            <a:spLocks noGrp="1"/>
          </p:cNvSpPr>
          <p:nvPr>
            <p:ph sz="quarter" idx="18"/>
          </p:nvPr>
        </p:nvSpPr>
        <p:spPr/>
        <p:txBody>
          <a:bodyPr>
            <a:normAutofit fontScale="77500" lnSpcReduction="20000"/>
          </a:bodyPr>
          <a:lstStyle/>
          <a:p>
            <a:r>
              <a:rPr lang="en-US" dirty="0"/>
              <a:t>This competitive grant programs supports projects that:</a:t>
            </a:r>
          </a:p>
          <a:p>
            <a:pPr marL="285750" indent="-285750">
              <a:buFont typeface="Arial" panose="020B0604020202020204" pitchFamily="34" charset="0"/>
              <a:buChar char="•"/>
            </a:pPr>
            <a:r>
              <a:rPr lang="en-US" dirty="0"/>
              <a:t>Are planned, designed, and carried out to meet the special needs of seniors and individuals with disabilities when public transportation is insufficient, inappropriate, or unavailable;</a:t>
            </a:r>
          </a:p>
          <a:p>
            <a:pPr marL="285750" indent="-285750">
              <a:buFont typeface="Arial" panose="020B0604020202020204" pitchFamily="34" charset="0"/>
              <a:buChar char="•"/>
            </a:pPr>
            <a:r>
              <a:rPr lang="en-US" dirty="0"/>
              <a:t>Exceed the Americans with Disabilities Act (ADA) requirements:</a:t>
            </a:r>
          </a:p>
          <a:p>
            <a:pPr marL="285750" indent="-285750">
              <a:buFont typeface="Arial" panose="020B0604020202020204" pitchFamily="34" charset="0"/>
              <a:buChar char="•"/>
            </a:pPr>
            <a:r>
              <a:rPr lang="en-US" dirty="0"/>
              <a:t>Improve Access to fixed-route services and decrease reliance on paratransit services; and</a:t>
            </a:r>
          </a:p>
          <a:p>
            <a:pPr marL="285750" indent="-285750">
              <a:buFont typeface="Arial" panose="020B0604020202020204" pitchFamily="34" charset="0"/>
              <a:buChar char="•"/>
            </a:pPr>
            <a:r>
              <a:rPr lang="en-US" dirty="0"/>
              <a:t>Provide alternatives to public transportation services that assist individuals with their transportation needs</a:t>
            </a:r>
          </a:p>
        </p:txBody>
      </p:sp>
      <p:sp>
        <p:nvSpPr>
          <p:cNvPr id="16" name="Rectangle 15">
            <a:extLst>
              <a:ext uri="{FF2B5EF4-FFF2-40B4-BE49-F238E27FC236}">
                <a16:creationId xmlns:a16="http://schemas.microsoft.com/office/drawing/2014/main" id="{EE388B6E-A371-44B9-7359-F341626020AE}"/>
              </a:ext>
            </a:extLst>
          </p:cNvPr>
          <p:cNvSpPr/>
          <p:nvPr/>
        </p:nvSpPr>
        <p:spPr>
          <a:xfrm>
            <a:off x="10210800" y="2362200"/>
            <a:ext cx="1898650" cy="1554480"/>
          </a:xfrm>
          <a:prstGeom prst="rect">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7" name="Picture 16" descr="A white sign with a person walking a bicycle and a person on a bike&#10;&#10;AI-generated content may be incorrect.">
            <a:extLst>
              <a:ext uri="{FF2B5EF4-FFF2-40B4-BE49-F238E27FC236}">
                <a16:creationId xmlns:a16="http://schemas.microsoft.com/office/drawing/2014/main" id="{DC3543BB-CA59-8883-AB72-8A16D62299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4702" t="26807" r="24505"/>
          <a:stretch>
            <a:fillRect/>
          </a:stretch>
        </p:blipFill>
        <p:spPr bwMode="auto">
          <a:xfrm>
            <a:off x="10607040" y="2376170"/>
            <a:ext cx="1125220" cy="1554480"/>
          </a:xfrm>
          <a:prstGeom prst="rect">
            <a:avLst/>
          </a:prstGeom>
          <a:ln>
            <a:noFill/>
          </a:ln>
          <a:extLst>
            <a:ext uri="{53640926-AAD7-44D8-BBD7-CCE9431645EC}">
              <a14:shadowObscured xmlns:a14="http://schemas.microsoft.com/office/drawing/2010/main"/>
            </a:ext>
          </a:extLst>
        </p:spPr>
      </p:pic>
      <p:sp>
        <p:nvSpPr>
          <p:cNvPr id="18" name="Rectangle 17">
            <a:extLst>
              <a:ext uri="{FF2B5EF4-FFF2-40B4-BE49-F238E27FC236}">
                <a16:creationId xmlns:a16="http://schemas.microsoft.com/office/drawing/2014/main" id="{9A02B276-BE2D-F0C6-D3FE-BE1437A1B277}"/>
              </a:ext>
            </a:extLst>
          </p:cNvPr>
          <p:cNvSpPr/>
          <p:nvPr/>
        </p:nvSpPr>
        <p:spPr>
          <a:xfrm>
            <a:off x="8282489" y="2361565"/>
            <a:ext cx="1898015" cy="1554480"/>
          </a:xfrm>
          <a:prstGeom prst="rect">
            <a:avLst/>
          </a:prstGeom>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descr="A white sign with a person walking a bicycle and a person on a bike&#10;&#10;AI-generated content may be incorrect.">
            <a:extLst>
              <a:ext uri="{FF2B5EF4-FFF2-40B4-BE49-F238E27FC236}">
                <a16:creationId xmlns:a16="http://schemas.microsoft.com/office/drawing/2014/main" id="{C4E96823-3545-9E4C-3CBF-5E979A9AC6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189" t="26807" r="43089"/>
          <a:stretch>
            <a:fillRect/>
          </a:stretch>
        </p:blipFill>
        <p:spPr bwMode="auto">
          <a:xfrm>
            <a:off x="8532044" y="2376170"/>
            <a:ext cx="1391920" cy="1554480"/>
          </a:xfrm>
          <a:prstGeom prst="rect">
            <a:avLst/>
          </a:prstGeom>
          <a:ln>
            <a:noFill/>
          </a:ln>
          <a:extLst>
            <a:ext uri="{53640926-AAD7-44D8-BBD7-CCE9431645EC}">
              <a14:shadowObscured xmlns:a14="http://schemas.microsoft.com/office/drawing/2010/main"/>
            </a:ext>
          </a:extLst>
        </p:spPr>
      </p:pic>
      <p:sp>
        <p:nvSpPr>
          <p:cNvPr id="20" name="Rectangle 19">
            <a:extLst>
              <a:ext uri="{FF2B5EF4-FFF2-40B4-BE49-F238E27FC236}">
                <a16:creationId xmlns:a16="http://schemas.microsoft.com/office/drawing/2014/main" id="{707FFB63-D876-13C7-DA54-9B24284400C0}"/>
              </a:ext>
            </a:extLst>
          </p:cNvPr>
          <p:cNvSpPr/>
          <p:nvPr/>
        </p:nvSpPr>
        <p:spPr>
          <a:xfrm>
            <a:off x="10217150" y="3969408"/>
            <a:ext cx="1898650" cy="1554480"/>
          </a:xfrm>
          <a:prstGeom prst="rect">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descr="A white sign with a person walking a bicycle and a person on a bike&#10;&#10;AI-generated content may be incorrect.">
            <a:extLst>
              <a:ext uri="{FF2B5EF4-FFF2-40B4-BE49-F238E27FC236}">
                <a16:creationId xmlns:a16="http://schemas.microsoft.com/office/drawing/2014/main" id="{625B54D4-70E3-CDE6-1729-558A8C86A14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464" t="26807" r="2152"/>
          <a:stretch>
            <a:fillRect/>
          </a:stretch>
        </p:blipFill>
        <p:spPr bwMode="auto">
          <a:xfrm>
            <a:off x="10437495" y="3988458"/>
            <a:ext cx="1427480" cy="1555115"/>
          </a:xfrm>
          <a:prstGeom prst="rect">
            <a:avLst/>
          </a:prstGeom>
          <a:ln>
            <a:noFill/>
          </a:ln>
          <a:extLst>
            <a:ext uri="{53640926-AAD7-44D8-BBD7-CCE9431645EC}">
              <a14:shadowObscured xmlns:a14="http://schemas.microsoft.com/office/drawing/2010/main"/>
            </a:ext>
          </a:extLst>
        </p:spPr>
      </p:pic>
      <p:sp>
        <p:nvSpPr>
          <p:cNvPr id="22" name="Rectangle 21">
            <a:extLst>
              <a:ext uri="{FF2B5EF4-FFF2-40B4-BE49-F238E27FC236}">
                <a16:creationId xmlns:a16="http://schemas.microsoft.com/office/drawing/2014/main" id="{BD67E01B-7C03-0D8D-6487-7AED7375E7F1}"/>
              </a:ext>
            </a:extLst>
          </p:cNvPr>
          <p:cNvSpPr/>
          <p:nvPr/>
        </p:nvSpPr>
        <p:spPr>
          <a:xfrm>
            <a:off x="8279945" y="3969408"/>
            <a:ext cx="1898650" cy="1554480"/>
          </a:xfrm>
          <a:prstGeom prst="rect">
            <a:avLst/>
          </a:prstGeom>
          <a:solidFill>
            <a:schemeClr val="accent1"/>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3" name="Picture 22" descr="A white sign with a person walking a bicycle and a person on a bike&#10;&#10;AI-generated content may be incorrect.">
            <a:extLst>
              <a:ext uri="{FF2B5EF4-FFF2-40B4-BE49-F238E27FC236}">
                <a16:creationId xmlns:a16="http://schemas.microsoft.com/office/drawing/2014/main" id="{4C808C87-2182-6D68-49CE-19A93D6CE03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807" r="66087"/>
          <a:stretch>
            <a:fillRect/>
          </a:stretch>
        </p:blipFill>
        <p:spPr bwMode="auto">
          <a:xfrm>
            <a:off x="8310111" y="3968773"/>
            <a:ext cx="1835785" cy="15551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186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9B92C-E812-B324-E3F2-5EB062583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15930B-D32C-65D5-2521-0C1431470144}"/>
              </a:ext>
            </a:extLst>
          </p:cNvPr>
          <p:cNvSpPr>
            <a:spLocks noGrp="1"/>
          </p:cNvSpPr>
          <p:nvPr>
            <p:ph type="title"/>
          </p:nvPr>
        </p:nvSpPr>
        <p:spPr/>
        <p:txBody>
          <a:bodyPr/>
          <a:lstStyle/>
          <a:p>
            <a:r>
              <a:rPr lang="en-US" dirty="0"/>
              <a:t>Section 5310 Enhanced Mobility of Seniors and Individuals with Disabilities</a:t>
            </a:r>
          </a:p>
        </p:txBody>
      </p:sp>
      <p:sp>
        <p:nvSpPr>
          <p:cNvPr id="12" name="Content Placeholder 11">
            <a:extLst>
              <a:ext uri="{FF2B5EF4-FFF2-40B4-BE49-F238E27FC236}">
                <a16:creationId xmlns:a16="http://schemas.microsoft.com/office/drawing/2014/main" id="{04DD0775-85D0-27D8-BFDB-DD821DE4B128}"/>
              </a:ext>
            </a:extLst>
          </p:cNvPr>
          <p:cNvSpPr>
            <a:spLocks noGrp="1"/>
          </p:cNvSpPr>
          <p:nvPr>
            <p:ph sz="quarter" idx="18"/>
          </p:nvPr>
        </p:nvSpPr>
        <p:spPr>
          <a:xfrm>
            <a:off x="1143000" y="2283656"/>
            <a:ext cx="6837201" cy="4452424"/>
          </a:xfrm>
        </p:spPr>
        <p:txBody>
          <a:bodyPr>
            <a:normAutofit fontScale="70000" lnSpcReduction="20000"/>
          </a:bodyPr>
          <a:lstStyle/>
          <a:p>
            <a:pPr>
              <a:lnSpc>
                <a:spcPct val="120000"/>
              </a:lnSpc>
            </a:pPr>
            <a:r>
              <a:rPr lang="en-US" dirty="0"/>
              <a:t>Eligible Applicants</a:t>
            </a:r>
          </a:p>
          <a:p>
            <a:pPr marL="285750" indent="-285750">
              <a:lnSpc>
                <a:spcPct val="120000"/>
              </a:lnSpc>
              <a:buFont typeface="Arial" panose="020B0604020202020204" pitchFamily="34" charset="0"/>
              <a:buChar char="•"/>
            </a:pPr>
            <a:r>
              <a:rPr lang="en-US" dirty="0"/>
              <a:t>State or local government authority, private &amp; public non-profit &amp; for-profit agencies</a:t>
            </a:r>
          </a:p>
          <a:p>
            <a:pPr marL="285750" indent="-285750">
              <a:lnSpc>
                <a:spcPct val="120000"/>
              </a:lnSpc>
              <a:buFont typeface="Arial" panose="020B0604020202020204" pitchFamily="34" charset="0"/>
              <a:buChar char="•"/>
            </a:pPr>
            <a:r>
              <a:rPr lang="en-US" dirty="0"/>
              <a:t>All awardees must meet federal requirements which include:</a:t>
            </a:r>
          </a:p>
          <a:p>
            <a:pPr marL="569214" lvl="1" indent="-285750">
              <a:lnSpc>
                <a:spcPct val="120000"/>
              </a:lnSpc>
              <a:buFont typeface="Arial" panose="020B0604020202020204" pitchFamily="34" charset="0"/>
              <a:buChar char="•"/>
            </a:pPr>
            <a:r>
              <a:rPr lang="en-US" b="1" dirty="0"/>
              <a:t>Support transportation services to seniors and/or individuals with disabilities</a:t>
            </a:r>
          </a:p>
          <a:p>
            <a:pPr marL="569214" lvl="1" indent="-285750">
              <a:lnSpc>
                <a:spcPct val="120000"/>
              </a:lnSpc>
              <a:buFont typeface="Arial" panose="020B0604020202020204" pitchFamily="34" charset="0"/>
              <a:buChar char="•"/>
            </a:pPr>
            <a:r>
              <a:rPr lang="en-US" b="1" dirty="0"/>
              <a:t>Service the Canton-Massillon Urban Area</a:t>
            </a:r>
          </a:p>
          <a:p>
            <a:pPr marL="569214" lvl="1" indent="-285750">
              <a:lnSpc>
                <a:spcPct val="120000"/>
              </a:lnSpc>
              <a:buFont typeface="Arial" panose="020B0604020202020204" pitchFamily="34" charset="0"/>
              <a:buChar char="•"/>
            </a:pPr>
            <a:r>
              <a:rPr lang="en-US" b="1" dirty="0"/>
              <a:t>Certify and cooperating with all FTA certifications &amp; assurances, and reporting requirements</a:t>
            </a:r>
          </a:p>
          <a:p>
            <a:pPr>
              <a:lnSpc>
                <a:spcPct val="120000"/>
              </a:lnSpc>
            </a:pPr>
            <a:r>
              <a:rPr lang="en-US" dirty="0"/>
              <a:t>Eligible Projects</a:t>
            </a:r>
          </a:p>
          <a:p>
            <a:pPr marL="285750" indent="-285750">
              <a:lnSpc>
                <a:spcPct val="120000"/>
              </a:lnSpc>
              <a:buFont typeface="Arial" panose="020B0604020202020204" pitchFamily="34" charset="0"/>
              <a:buChar char="•"/>
            </a:pPr>
            <a:r>
              <a:rPr lang="en-US" dirty="0"/>
              <a:t>Funds support </a:t>
            </a:r>
            <a:r>
              <a:rPr lang="en-US" b="1" i="1" dirty="0"/>
              <a:t>Traditional Capital</a:t>
            </a:r>
            <a:r>
              <a:rPr lang="en-US" dirty="0"/>
              <a:t> &amp; </a:t>
            </a:r>
            <a:r>
              <a:rPr lang="en-US" b="1" i="1" dirty="0"/>
              <a:t>Other Capital and Operating projects</a:t>
            </a:r>
            <a:r>
              <a:rPr lang="en-US" dirty="0"/>
              <a:t> that improve transportation for seniors and individuals with disabilities</a:t>
            </a:r>
          </a:p>
        </p:txBody>
      </p:sp>
      <p:sp>
        <p:nvSpPr>
          <p:cNvPr id="13" name="Rectangle 12">
            <a:extLst>
              <a:ext uri="{FF2B5EF4-FFF2-40B4-BE49-F238E27FC236}">
                <a16:creationId xmlns:a16="http://schemas.microsoft.com/office/drawing/2014/main" id="{9A53DBB1-DCBA-0614-25F8-0EC1237C264F}"/>
              </a:ext>
            </a:extLst>
          </p:cNvPr>
          <p:cNvSpPr/>
          <p:nvPr/>
        </p:nvSpPr>
        <p:spPr>
          <a:xfrm>
            <a:off x="8120596" y="3667464"/>
            <a:ext cx="1403038" cy="3074891"/>
          </a:xfrm>
          <a:prstGeom prst="rect">
            <a:avLst/>
          </a:prstGeom>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a:extLst>
              <a:ext uri="{FF2B5EF4-FFF2-40B4-BE49-F238E27FC236}">
                <a16:creationId xmlns:a16="http://schemas.microsoft.com/office/drawing/2014/main" id="{F8FEBD4E-6210-FC67-07B8-7D3224842CAB}"/>
              </a:ext>
            </a:extLst>
          </p:cNvPr>
          <p:cNvSpPr/>
          <p:nvPr/>
        </p:nvSpPr>
        <p:spPr>
          <a:xfrm>
            <a:off x="9614208" y="2268432"/>
            <a:ext cx="2456888" cy="2404272"/>
          </a:xfrm>
          <a:prstGeom prst="rect">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Rectangle 23">
            <a:extLst>
              <a:ext uri="{FF2B5EF4-FFF2-40B4-BE49-F238E27FC236}">
                <a16:creationId xmlns:a16="http://schemas.microsoft.com/office/drawing/2014/main" id="{2B714B47-1729-AAFD-8713-DC8448AA3687}"/>
              </a:ext>
            </a:extLst>
          </p:cNvPr>
          <p:cNvSpPr/>
          <p:nvPr/>
        </p:nvSpPr>
        <p:spPr>
          <a:xfrm>
            <a:off x="9601200" y="4759856"/>
            <a:ext cx="2469896" cy="1976224"/>
          </a:xfrm>
          <a:prstGeom prst="rect">
            <a:avLst/>
          </a:prstGeom>
          <a:solidFill>
            <a:schemeClr val="accent1"/>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6" name="Graphic 5" descr="Woman walking with walking stick">
            <a:extLst>
              <a:ext uri="{FF2B5EF4-FFF2-40B4-BE49-F238E27FC236}">
                <a16:creationId xmlns:a16="http://schemas.microsoft.com/office/drawing/2014/main" id="{23623488-1D25-2998-BF2E-4215FD7B5C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49480" y="3667464"/>
            <a:ext cx="1133759" cy="3068616"/>
          </a:xfrm>
          <a:prstGeom prst="rect">
            <a:avLst/>
          </a:prstGeom>
        </p:spPr>
      </p:pic>
      <p:pic>
        <p:nvPicPr>
          <p:cNvPr id="8" name="Graphic 7" descr="Old man using a walker">
            <a:extLst>
              <a:ext uri="{FF2B5EF4-FFF2-40B4-BE49-F238E27FC236}">
                <a16:creationId xmlns:a16="http://schemas.microsoft.com/office/drawing/2014/main" id="{44502F67-EC95-454C-1008-1D6CB7B9AD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65040" y="2283656"/>
            <a:ext cx="1155224" cy="2396660"/>
          </a:xfrm>
          <a:prstGeom prst="rect">
            <a:avLst/>
          </a:prstGeom>
        </p:spPr>
      </p:pic>
      <p:pic>
        <p:nvPicPr>
          <p:cNvPr id="10" name="Graphic 9" descr="Female in wheelchair">
            <a:extLst>
              <a:ext uri="{FF2B5EF4-FFF2-40B4-BE49-F238E27FC236}">
                <a16:creationId xmlns:a16="http://schemas.microsoft.com/office/drawing/2014/main" id="{6BF04702-33EE-6757-F221-E341BA1EEF8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37122" y="4752244"/>
            <a:ext cx="1781662" cy="1983836"/>
          </a:xfrm>
          <a:prstGeom prst="rect">
            <a:avLst/>
          </a:prstGeom>
        </p:spPr>
      </p:pic>
    </p:spTree>
    <p:extLst>
      <p:ext uri="{BB962C8B-B14F-4D97-AF65-F5344CB8AC3E}">
        <p14:creationId xmlns:p14="http://schemas.microsoft.com/office/powerpoint/2010/main" val="939318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67155-0DD9-4503-3327-9AE423027A9E}"/>
              </a:ext>
            </a:extLst>
          </p:cNvPr>
          <p:cNvSpPr>
            <a:spLocks noGrp="1"/>
          </p:cNvSpPr>
          <p:nvPr>
            <p:ph type="title"/>
          </p:nvPr>
        </p:nvSpPr>
        <p:spPr>
          <a:xfrm>
            <a:off x="787399" y="76200"/>
            <a:ext cx="6622819" cy="888498"/>
          </a:xfrm>
        </p:spPr>
        <p:txBody>
          <a:bodyPr/>
          <a:lstStyle/>
          <a:p>
            <a:r>
              <a:rPr lang="en-US" dirty="0"/>
              <a:t>Traditional Capital Projects</a:t>
            </a:r>
          </a:p>
        </p:txBody>
      </p:sp>
      <p:graphicFrame>
        <p:nvGraphicFramePr>
          <p:cNvPr id="5" name="Content Placeholder 4">
            <a:extLst>
              <a:ext uri="{FF2B5EF4-FFF2-40B4-BE49-F238E27FC236}">
                <a16:creationId xmlns:a16="http://schemas.microsoft.com/office/drawing/2014/main" id="{6EDE2FF4-0EE5-D730-D898-18468440BD51}"/>
              </a:ext>
            </a:extLst>
          </p:cNvPr>
          <p:cNvGraphicFramePr>
            <a:graphicFrameLocks noGrp="1"/>
          </p:cNvGraphicFramePr>
          <p:nvPr>
            <p:ph sz="quarter" idx="14"/>
            <p:extLst>
              <p:ext uri="{D42A27DB-BD31-4B8C-83A1-F6EECF244321}">
                <p14:modId xmlns:p14="http://schemas.microsoft.com/office/powerpoint/2010/main" val="362904338"/>
              </p:ext>
            </p:extLst>
          </p:nvPr>
        </p:nvGraphicFramePr>
        <p:xfrm>
          <a:off x="192740" y="1232217"/>
          <a:ext cx="7800321" cy="4835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80B3A734-FA60-3BC4-04F8-5DDD793C2953}"/>
              </a:ext>
            </a:extLst>
          </p:cNvPr>
          <p:cNvSpPr txBox="1"/>
          <p:nvPr/>
        </p:nvSpPr>
        <p:spPr>
          <a:xfrm>
            <a:off x="8153400" y="166506"/>
            <a:ext cx="4038600" cy="707886"/>
          </a:xfrm>
          <a:prstGeom prst="rect">
            <a:avLst/>
          </a:prstGeom>
          <a:noFill/>
        </p:spPr>
        <p:txBody>
          <a:bodyPr wrap="square" rtlCol="0">
            <a:spAutoFit/>
          </a:bodyPr>
          <a:lstStyle/>
          <a:p>
            <a:pPr algn="ctr"/>
            <a:r>
              <a:rPr lang="en-US" sz="2000" b="1" dirty="0">
                <a:solidFill>
                  <a:schemeClr val="bg1"/>
                </a:solidFill>
              </a:rPr>
              <a:t>80% Federal / 20% Local Match</a:t>
            </a:r>
          </a:p>
        </p:txBody>
      </p:sp>
      <p:grpSp>
        <p:nvGrpSpPr>
          <p:cNvPr id="16" name="Group 15">
            <a:extLst>
              <a:ext uri="{FF2B5EF4-FFF2-40B4-BE49-F238E27FC236}">
                <a16:creationId xmlns:a16="http://schemas.microsoft.com/office/drawing/2014/main" id="{4C96A4C6-499B-A2EB-B4B0-D5317FAADE10}"/>
              </a:ext>
            </a:extLst>
          </p:cNvPr>
          <p:cNvGrpSpPr/>
          <p:nvPr/>
        </p:nvGrpSpPr>
        <p:grpSpPr>
          <a:xfrm>
            <a:off x="8274050" y="1232217"/>
            <a:ext cx="1898650" cy="1554480"/>
            <a:chOff x="8382000" y="1295400"/>
            <a:chExt cx="1898650" cy="1554480"/>
          </a:xfrm>
        </p:grpSpPr>
        <p:sp>
          <p:nvSpPr>
            <p:cNvPr id="8" name="Rectangle 7">
              <a:extLst>
                <a:ext uri="{FF2B5EF4-FFF2-40B4-BE49-F238E27FC236}">
                  <a16:creationId xmlns:a16="http://schemas.microsoft.com/office/drawing/2014/main" id="{0AB83B68-EA83-2EDD-514E-B2AE74D738C1}"/>
                </a:ext>
              </a:extLst>
            </p:cNvPr>
            <p:cNvSpPr/>
            <p:nvPr/>
          </p:nvSpPr>
          <p:spPr>
            <a:xfrm>
              <a:off x="8382000" y="1295400"/>
              <a:ext cx="1898650" cy="1554480"/>
            </a:xfrm>
            <a:prstGeom prst="rect">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7" name="Graphic 6" descr="Bus with solid fill">
              <a:extLst>
                <a:ext uri="{FF2B5EF4-FFF2-40B4-BE49-F238E27FC236}">
                  <a16:creationId xmlns:a16="http://schemas.microsoft.com/office/drawing/2014/main" id="{38DD8430-73A4-DB69-2177-651C7CD5D92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69325" y="1308847"/>
              <a:ext cx="1524000" cy="1524000"/>
            </a:xfrm>
            <a:prstGeom prst="rect">
              <a:avLst/>
            </a:prstGeom>
          </p:spPr>
        </p:pic>
      </p:grpSp>
      <p:grpSp>
        <p:nvGrpSpPr>
          <p:cNvPr id="14" name="Group 13">
            <a:extLst>
              <a:ext uri="{FF2B5EF4-FFF2-40B4-BE49-F238E27FC236}">
                <a16:creationId xmlns:a16="http://schemas.microsoft.com/office/drawing/2014/main" id="{1A1F3DC7-9800-EC06-EDF9-9BAB8E4D322A}"/>
              </a:ext>
            </a:extLst>
          </p:cNvPr>
          <p:cNvGrpSpPr/>
          <p:nvPr/>
        </p:nvGrpSpPr>
        <p:grpSpPr>
          <a:xfrm>
            <a:off x="9263825" y="2895600"/>
            <a:ext cx="1898015" cy="1554480"/>
            <a:chOff x="8382635" y="2971800"/>
            <a:chExt cx="1898015" cy="1554480"/>
          </a:xfrm>
        </p:grpSpPr>
        <p:sp>
          <p:nvSpPr>
            <p:cNvPr id="11" name="Rectangle 10">
              <a:extLst>
                <a:ext uri="{FF2B5EF4-FFF2-40B4-BE49-F238E27FC236}">
                  <a16:creationId xmlns:a16="http://schemas.microsoft.com/office/drawing/2014/main" id="{44279225-04D1-F4E4-54C1-F2C09365FCFC}"/>
                </a:ext>
              </a:extLst>
            </p:cNvPr>
            <p:cNvSpPr/>
            <p:nvPr/>
          </p:nvSpPr>
          <p:spPr>
            <a:xfrm>
              <a:off x="8382635" y="2971800"/>
              <a:ext cx="1898015" cy="1554480"/>
            </a:xfrm>
            <a:prstGeom prst="rect">
              <a:avLst/>
            </a:prstGeom>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3" name="Graphic 12" descr="Satellite dish with solid fill">
              <a:extLst>
                <a:ext uri="{FF2B5EF4-FFF2-40B4-BE49-F238E27FC236}">
                  <a16:creationId xmlns:a16="http://schemas.microsoft.com/office/drawing/2014/main" id="{6E61EEFF-1D0D-8319-D509-515C5CCA83B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62987" y="3080702"/>
              <a:ext cx="1336675" cy="1336675"/>
            </a:xfrm>
            <a:prstGeom prst="rect">
              <a:avLst/>
            </a:prstGeom>
          </p:spPr>
        </p:pic>
      </p:grpSp>
      <p:sp>
        <p:nvSpPr>
          <p:cNvPr id="15" name="Rectangle 14">
            <a:extLst>
              <a:ext uri="{FF2B5EF4-FFF2-40B4-BE49-F238E27FC236}">
                <a16:creationId xmlns:a16="http://schemas.microsoft.com/office/drawing/2014/main" id="{C447B203-A0AB-07DD-BFB2-E64F19270500}"/>
              </a:ext>
            </a:extLst>
          </p:cNvPr>
          <p:cNvSpPr/>
          <p:nvPr/>
        </p:nvSpPr>
        <p:spPr>
          <a:xfrm>
            <a:off x="10212514" y="4513730"/>
            <a:ext cx="1898650" cy="1554480"/>
          </a:xfrm>
          <a:prstGeom prst="rect">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8" name="Graphic 17" descr="Teacher with solid fill">
            <a:extLst>
              <a:ext uri="{FF2B5EF4-FFF2-40B4-BE49-F238E27FC236}">
                <a16:creationId xmlns:a16="http://schemas.microsoft.com/office/drawing/2014/main" id="{AF7CB1B0-0A62-F115-9F8C-238C91A4108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380058" y="4504649"/>
            <a:ext cx="1563561" cy="1563561"/>
          </a:xfrm>
          <a:prstGeom prst="rect">
            <a:avLst/>
          </a:prstGeom>
        </p:spPr>
      </p:pic>
      <p:sp>
        <p:nvSpPr>
          <p:cNvPr id="3" name="TextBox 2">
            <a:extLst>
              <a:ext uri="{FF2B5EF4-FFF2-40B4-BE49-F238E27FC236}">
                <a16:creationId xmlns:a16="http://schemas.microsoft.com/office/drawing/2014/main" id="{3F3073F5-B4C9-87F1-1A60-7E9270C3BE45}"/>
              </a:ext>
            </a:extLst>
          </p:cNvPr>
          <p:cNvSpPr txBox="1"/>
          <p:nvPr/>
        </p:nvSpPr>
        <p:spPr>
          <a:xfrm>
            <a:off x="112570" y="6159079"/>
            <a:ext cx="7960660" cy="707886"/>
          </a:xfrm>
          <a:prstGeom prst="rect">
            <a:avLst/>
          </a:prstGeom>
          <a:noFill/>
        </p:spPr>
        <p:txBody>
          <a:bodyPr wrap="square" rtlCol="0">
            <a:spAutoFit/>
          </a:bodyPr>
          <a:lstStyle/>
          <a:p>
            <a:pPr algn="ctr"/>
            <a:r>
              <a:rPr lang="en-US" sz="2000" b="1" dirty="0">
                <a:solidFill>
                  <a:schemeClr val="bg1"/>
                </a:solidFill>
              </a:rPr>
              <a:t>Traditional Capital Projects total applicant/subrecipient funding request may not exceed $125,000</a:t>
            </a:r>
          </a:p>
        </p:txBody>
      </p:sp>
      <p:sp>
        <p:nvSpPr>
          <p:cNvPr id="6" name="TextBox 5">
            <a:extLst>
              <a:ext uri="{FF2B5EF4-FFF2-40B4-BE49-F238E27FC236}">
                <a16:creationId xmlns:a16="http://schemas.microsoft.com/office/drawing/2014/main" id="{C0CCB9DD-41DF-0BA1-8388-436DB4F2C539}"/>
              </a:ext>
            </a:extLst>
          </p:cNvPr>
          <p:cNvSpPr txBox="1"/>
          <p:nvPr/>
        </p:nvSpPr>
        <p:spPr>
          <a:xfrm>
            <a:off x="0" y="228600"/>
            <a:ext cx="7960660" cy="2057400"/>
          </a:xfrm>
          <a:prstGeom prst="rect">
            <a:avLst/>
          </a:prstGeom>
          <a:noFill/>
        </p:spPr>
        <p:txBody>
          <a:bodyPr wrap="square" rtlCol="0">
            <a:spAutoFit/>
          </a:bodyPr>
          <a:lstStyle/>
          <a:p>
            <a:endParaRPr lang="en-US" dirty="0"/>
          </a:p>
        </p:txBody>
      </p:sp>
      <p:sp>
        <p:nvSpPr>
          <p:cNvPr id="9" name="TextBox 8">
            <a:extLst>
              <a:ext uri="{FF2B5EF4-FFF2-40B4-BE49-F238E27FC236}">
                <a16:creationId xmlns:a16="http://schemas.microsoft.com/office/drawing/2014/main" id="{AC78A840-A9B8-2648-43ED-C81555B9DDAD}"/>
              </a:ext>
            </a:extLst>
          </p:cNvPr>
          <p:cNvSpPr txBox="1"/>
          <p:nvPr/>
        </p:nvSpPr>
        <p:spPr>
          <a:xfrm>
            <a:off x="4616124" y="1524000"/>
            <a:ext cx="3531861" cy="276999"/>
          </a:xfrm>
          <a:prstGeom prst="rect">
            <a:avLst/>
          </a:prstGeom>
          <a:noFill/>
        </p:spPr>
        <p:txBody>
          <a:bodyPr wrap="square" rtlCol="0">
            <a:spAutoFit/>
          </a:bodyPr>
          <a:lstStyle/>
          <a:p>
            <a:r>
              <a:rPr lang="en-US" sz="1200" b="1" dirty="0">
                <a:hlinkClick r:id="rId14"/>
              </a:rPr>
              <a:t>ODOT Vehicle Catalog &amp; Selection Guide</a:t>
            </a:r>
            <a:endParaRPr lang="en-US" sz="1200" b="1" dirty="0"/>
          </a:p>
        </p:txBody>
      </p:sp>
    </p:spTree>
    <p:extLst>
      <p:ext uri="{BB962C8B-B14F-4D97-AF65-F5344CB8AC3E}">
        <p14:creationId xmlns:p14="http://schemas.microsoft.com/office/powerpoint/2010/main" val="3518030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DBBF9-CAA5-6E12-E0C3-101C4F42DE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916AD-D787-6849-AA99-9BF9184AFE65}"/>
              </a:ext>
            </a:extLst>
          </p:cNvPr>
          <p:cNvSpPr>
            <a:spLocks noGrp="1"/>
          </p:cNvSpPr>
          <p:nvPr>
            <p:ph type="title"/>
          </p:nvPr>
        </p:nvSpPr>
        <p:spPr>
          <a:xfrm>
            <a:off x="192740" y="76200"/>
            <a:ext cx="7800321" cy="888498"/>
          </a:xfrm>
        </p:spPr>
        <p:txBody>
          <a:bodyPr/>
          <a:lstStyle/>
          <a:p>
            <a:r>
              <a:rPr lang="en-US" sz="2800" dirty="0"/>
              <a:t>Other Capital &amp; Operating Projects</a:t>
            </a:r>
          </a:p>
        </p:txBody>
      </p:sp>
      <p:graphicFrame>
        <p:nvGraphicFramePr>
          <p:cNvPr id="5" name="Content Placeholder 4">
            <a:extLst>
              <a:ext uri="{FF2B5EF4-FFF2-40B4-BE49-F238E27FC236}">
                <a16:creationId xmlns:a16="http://schemas.microsoft.com/office/drawing/2014/main" id="{EC493AC9-66E0-61D4-E52C-6582213CCC93}"/>
              </a:ext>
            </a:extLst>
          </p:cNvPr>
          <p:cNvGraphicFramePr>
            <a:graphicFrameLocks noGrp="1"/>
          </p:cNvGraphicFramePr>
          <p:nvPr>
            <p:ph sz="quarter" idx="14"/>
            <p:extLst>
              <p:ext uri="{D42A27DB-BD31-4B8C-83A1-F6EECF244321}">
                <p14:modId xmlns:p14="http://schemas.microsoft.com/office/powerpoint/2010/main" val="1418242045"/>
              </p:ext>
            </p:extLst>
          </p:nvPr>
        </p:nvGraphicFramePr>
        <p:xfrm>
          <a:off x="192740" y="1232217"/>
          <a:ext cx="7800321" cy="4835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AEA1425D-E1C7-E116-DC94-F3D93C63E648}"/>
              </a:ext>
            </a:extLst>
          </p:cNvPr>
          <p:cNvSpPr txBox="1"/>
          <p:nvPr/>
        </p:nvSpPr>
        <p:spPr>
          <a:xfrm>
            <a:off x="8153400" y="166506"/>
            <a:ext cx="4038600" cy="707886"/>
          </a:xfrm>
          <a:prstGeom prst="rect">
            <a:avLst/>
          </a:prstGeom>
          <a:noFill/>
        </p:spPr>
        <p:txBody>
          <a:bodyPr wrap="square" rtlCol="0">
            <a:spAutoFit/>
          </a:bodyPr>
          <a:lstStyle/>
          <a:p>
            <a:pPr algn="ctr"/>
            <a:r>
              <a:rPr lang="en-US" sz="2000" b="1" dirty="0">
                <a:solidFill>
                  <a:schemeClr val="bg1"/>
                </a:solidFill>
              </a:rPr>
              <a:t>50% Federal / 50% Local Match</a:t>
            </a:r>
          </a:p>
        </p:txBody>
      </p:sp>
      <p:grpSp>
        <p:nvGrpSpPr>
          <p:cNvPr id="28" name="Group 27">
            <a:extLst>
              <a:ext uri="{FF2B5EF4-FFF2-40B4-BE49-F238E27FC236}">
                <a16:creationId xmlns:a16="http://schemas.microsoft.com/office/drawing/2014/main" id="{63CD0B70-B5FF-B25B-058D-9282F8FE076A}"/>
              </a:ext>
            </a:extLst>
          </p:cNvPr>
          <p:cNvGrpSpPr/>
          <p:nvPr/>
        </p:nvGrpSpPr>
        <p:grpSpPr>
          <a:xfrm>
            <a:off x="8458200" y="2308411"/>
            <a:ext cx="1148592" cy="2286000"/>
            <a:chOff x="8761167" y="1267197"/>
            <a:chExt cx="1148592" cy="2286000"/>
          </a:xfrm>
        </p:grpSpPr>
        <p:sp>
          <p:nvSpPr>
            <p:cNvPr id="26" name="Rectangle 25">
              <a:extLst>
                <a:ext uri="{FF2B5EF4-FFF2-40B4-BE49-F238E27FC236}">
                  <a16:creationId xmlns:a16="http://schemas.microsoft.com/office/drawing/2014/main" id="{1A9D30F0-D508-B039-EE9B-1F472F2535F5}"/>
                </a:ext>
              </a:extLst>
            </p:cNvPr>
            <p:cNvSpPr/>
            <p:nvPr/>
          </p:nvSpPr>
          <p:spPr>
            <a:xfrm>
              <a:off x="8775903" y="1267197"/>
              <a:ext cx="1133856" cy="2286000"/>
            </a:xfrm>
            <a:prstGeom prst="rect">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0" name="Graphic 9" descr="Female using a cane">
              <a:extLst>
                <a:ext uri="{FF2B5EF4-FFF2-40B4-BE49-F238E27FC236}">
                  <a16:creationId xmlns:a16="http://schemas.microsoft.com/office/drawing/2014/main" id="{6EAF4305-C151-EEFA-3AA0-E60D803955A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61167" y="1267197"/>
              <a:ext cx="1128889" cy="2286000"/>
            </a:xfrm>
            <a:prstGeom prst="rect">
              <a:avLst/>
            </a:prstGeom>
          </p:spPr>
        </p:pic>
      </p:grpSp>
      <p:grpSp>
        <p:nvGrpSpPr>
          <p:cNvPr id="29" name="Group 28">
            <a:extLst>
              <a:ext uri="{FF2B5EF4-FFF2-40B4-BE49-F238E27FC236}">
                <a16:creationId xmlns:a16="http://schemas.microsoft.com/office/drawing/2014/main" id="{884B18C0-FCC3-463F-8AA3-37D399353F4F}"/>
              </a:ext>
            </a:extLst>
          </p:cNvPr>
          <p:cNvGrpSpPr/>
          <p:nvPr/>
        </p:nvGrpSpPr>
        <p:grpSpPr>
          <a:xfrm>
            <a:off x="11023636" y="2299446"/>
            <a:ext cx="1021939" cy="2294965"/>
            <a:chOff x="9834263" y="1259111"/>
            <a:chExt cx="1021939" cy="2294965"/>
          </a:xfrm>
        </p:grpSpPr>
        <p:sp>
          <p:nvSpPr>
            <p:cNvPr id="24" name="Rectangle 23">
              <a:extLst>
                <a:ext uri="{FF2B5EF4-FFF2-40B4-BE49-F238E27FC236}">
                  <a16:creationId xmlns:a16="http://schemas.microsoft.com/office/drawing/2014/main" id="{043E89FA-465F-932A-0901-80BC3E10DE04}"/>
                </a:ext>
              </a:extLst>
            </p:cNvPr>
            <p:cNvSpPr/>
            <p:nvPr/>
          </p:nvSpPr>
          <p:spPr>
            <a:xfrm>
              <a:off x="9834263" y="1259111"/>
              <a:ext cx="1005840" cy="2286000"/>
            </a:xfrm>
            <a:prstGeom prst="rect">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7" name="Graphic 16" descr="Female with prosthetic leg">
              <a:extLst>
                <a:ext uri="{FF2B5EF4-FFF2-40B4-BE49-F238E27FC236}">
                  <a16:creationId xmlns:a16="http://schemas.microsoft.com/office/drawing/2014/main" id="{D6DDD2D3-087D-4EC5-4302-A75BAF67F37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53966" y="1268076"/>
              <a:ext cx="1002236" cy="2286000"/>
            </a:xfrm>
            <a:prstGeom prst="rect">
              <a:avLst/>
            </a:prstGeom>
          </p:spPr>
        </p:pic>
      </p:grpSp>
      <p:grpSp>
        <p:nvGrpSpPr>
          <p:cNvPr id="30" name="Group 29">
            <a:extLst>
              <a:ext uri="{FF2B5EF4-FFF2-40B4-BE49-F238E27FC236}">
                <a16:creationId xmlns:a16="http://schemas.microsoft.com/office/drawing/2014/main" id="{06A75D80-F781-831B-E26E-96EA8FFE4034}"/>
              </a:ext>
            </a:extLst>
          </p:cNvPr>
          <p:cNvGrpSpPr/>
          <p:nvPr/>
        </p:nvGrpSpPr>
        <p:grpSpPr>
          <a:xfrm>
            <a:off x="9780780" y="2308411"/>
            <a:ext cx="1088571" cy="2303929"/>
            <a:chOff x="8482947" y="3650213"/>
            <a:chExt cx="1088571" cy="2303929"/>
          </a:xfrm>
        </p:grpSpPr>
        <p:sp>
          <p:nvSpPr>
            <p:cNvPr id="23" name="Rectangle 22">
              <a:extLst>
                <a:ext uri="{FF2B5EF4-FFF2-40B4-BE49-F238E27FC236}">
                  <a16:creationId xmlns:a16="http://schemas.microsoft.com/office/drawing/2014/main" id="{4BBC3192-8E9D-6516-95F2-974FABD3516E}"/>
                </a:ext>
              </a:extLst>
            </p:cNvPr>
            <p:cNvSpPr/>
            <p:nvPr/>
          </p:nvSpPr>
          <p:spPr>
            <a:xfrm>
              <a:off x="8483382" y="3650213"/>
              <a:ext cx="1088136" cy="2286000"/>
            </a:xfrm>
            <a:prstGeom prst="rect">
              <a:avLst/>
            </a:prstGeom>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Graphic 19" descr="Elderly man waving with hand">
              <a:extLst>
                <a:ext uri="{FF2B5EF4-FFF2-40B4-BE49-F238E27FC236}">
                  <a16:creationId xmlns:a16="http://schemas.microsoft.com/office/drawing/2014/main" id="{0EB57EAD-4208-73F6-CEDD-47585A3D31C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82947" y="3668142"/>
              <a:ext cx="1088571" cy="2286000"/>
            </a:xfrm>
            <a:prstGeom prst="rect">
              <a:avLst/>
            </a:prstGeom>
          </p:spPr>
        </p:pic>
      </p:grpSp>
      <p:sp>
        <p:nvSpPr>
          <p:cNvPr id="3" name="TextBox 2">
            <a:extLst>
              <a:ext uri="{FF2B5EF4-FFF2-40B4-BE49-F238E27FC236}">
                <a16:creationId xmlns:a16="http://schemas.microsoft.com/office/drawing/2014/main" id="{02180D7A-6B85-AAA9-B1A0-5F98828E884F}"/>
              </a:ext>
            </a:extLst>
          </p:cNvPr>
          <p:cNvSpPr txBox="1"/>
          <p:nvPr/>
        </p:nvSpPr>
        <p:spPr>
          <a:xfrm>
            <a:off x="112570" y="6159079"/>
            <a:ext cx="7960660" cy="646331"/>
          </a:xfrm>
          <a:prstGeom prst="rect">
            <a:avLst/>
          </a:prstGeom>
          <a:noFill/>
        </p:spPr>
        <p:txBody>
          <a:bodyPr wrap="square" rtlCol="0">
            <a:spAutoFit/>
          </a:bodyPr>
          <a:lstStyle/>
          <a:p>
            <a:pPr algn="ctr"/>
            <a:r>
              <a:rPr lang="en-US" b="1" dirty="0">
                <a:solidFill>
                  <a:schemeClr val="bg1"/>
                </a:solidFill>
              </a:rPr>
              <a:t>Other Capital &amp; Operating Projects total applicant/subrecipient funding request may not exceed $125,000</a:t>
            </a:r>
          </a:p>
        </p:txBody>
      </p:sp>
      <p:sp>
        <p:nvSpPr>
          <p:cNvPr id="6" name="TextBox 5">
            <a:extLst>
              <a:ext uri="{FF2B5EF4-FFF2-40B4-BE49-F238E27FC236}">
                <a16:creationId xmlns:a16="http://schemas.microsoft.com/office/drawing/2014/main" id="{7B7C476D-FE45-FEBD-818E-7FBDC3844497}"/>
              </a:ext>
            </a:extLst>
          </p:cNvPr>
          <p:cNvSpPr txBox="1"/>
          <p:nvPr/>
        </p:nvSpPr>
        <p:spPr>
          <a:xfrm>
            <a:off x="8191500" y="6177008"/>
            <a:ext cx="3962400" cy="738664"/>
          </a:xfrm>
          <a:prstGeom prst="rect">
            <a:avLst/>
          </a:prstGeom>
          <a:noFill/>
        </p:spPr>
        <p:txBody>
          <a:bodyPr wrap="square" rtlCol="0">
            <a:spAutoFit/>
          </a:bodyPr>
          <a:lstStyle/>
          <a:p>
            <a:pPr algn="ctr"/>
            <a:r>
              <a:rPr lang="en-US" sz="1400" b="1" dirty="0">
                <a:solidFill>
                  <a:schemeClr val="tx2"/>
                </a:solidFill>
              </a:rPr>
              <a:t>Requests for equipment that support programs are limited to no more than $60,000</a:t>
            </a:r>
          </a:p>
        </p:txBody>
      </p:sp>
    </p:spTree>
    <p:extLst>
      <p:ext uri="{BB962C8B-B14F-4D97-AF65-F5344CB8AC3E}">
        <p14:creationId xmlns:p14="http://schemas.microsoft.com/office/powerpoint/2010/main" val="3513793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D6859-F9E7-5EBF-65A1-2BF95C435992}"/>
              </a:ext>
            </a:extLst>
          </p:cNvPr>
          <p:cNvSpPr>
            <a:spLocks noGrp="1"/>
          </p:cNvSpPr>
          <p:nvPr>
            <p:ph type="title"/>
          </p:nvPr>
        </p:nvSpPr>
        <p:spPr/>
        <p:txBody>
          <a:bodyPr/>
          <a:lstStyle/>
          <a:p>
            <a:r>
              <a:rPr lang="en-US" dirty="0"/>
              <a:t>Local Match Sources</a:t>
            </a:r>
          </a:p>
        </p:txBody>
      </p:sp>
      <p:graphicFrame>
        <p:nvGraphicFramePr>
          <p:cNvPr id="4" name="Content Placeholder 3">
            <a:extLst>
              <a:ext uri="{FF2B5EF4-FFF2-40B4-BE49-F238E27FC236}">
                <a16:creationId xmlns:a16="http://schemas.microsoft.com/office/drawing/2014/main" id="{6D493D5D-DC9F-18F1-550B-D217E8781917}"/>
              </a:ext>
            </a:extLst>
          </p:cNvPr>
          <p:cNvGraphicFramePr>
            <a:graphicFrameLocks noGrp="1"/>
          </p:cNvGraphicFramePr>
          <p:nvPr>
            <p:ph idx="1"/>
            <p:extLst>
              <p:ext uri="{D42A27DB-BD31-4B8C-83A1-F6EECF244321}">
                <p14:modId xmlns:p14="http://schemas.microsoft.com/office/powerpoint/2010/main" val="4261488104"/>
              </p:ext>
            </p:extLst>
          </p:nvPr>
        </p:nvGraphicFramePr>
        <p:xfrm>
          <a:off x="5376863" y="704850"/>
          <a:ext cx="6172200" cy="5197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62DEC21C-3BCA-9C61-75F3-045CEEBDD52E}"/>
              </a:ext>
            </a:extLst>
          </p:cNvPr>
          <p:cNvSpPr txBox="1"/>
          <p:nvPr/>
        </p:nvSpPr>
        <p:spPr>
          <a:xfrm>
            <a:off x="5376863" y="6153150"/>
            <a:ext cx="6172200" cy="646331"/>
          </a:xfrm>
          <a:prstGeom prst="rect">
            <a:avLst/>
          </a:prstGeom>
          <a:noFill/>
        </p:spPr>
        <p:txBody>
          <a:bodyPr wrap="square" rtlCol="0">
            <a:spAutoFit/>
          </a:bodyPr>
          <a:lstStyle/>
          <a:p>
            <a:pPr algn="ctr"/>
            <a:r>
              <a:rPr lang="en-US" b="1" dirty="0"/>
              <a:t>Local match </a:t>
            </a:r>
            <a:r>
              <a:rPr lang="en-US" b="1" u="sng" dirty="0"/>
              <a:t>cannot</a:t>
            </a:r>
            <a:r>
              <a:rPr lang="en-US" b="1" dirty="0"/>
              <a:t> be U.S. Department of Transportation Funds</a:t>
            </a:r>
          </a:p>
        </p:txBody>
      </p:sp>
      <p:sp>
        <p:nvSpPr>
          <p:cNvPr id="12" name="Rectangle 11">
            <a:extLst>
              <a:ext uri="{FF2B5EF4-FFF2-40B4-BE49-F238E27FC236}">
                <a16:creationId xmlns:a16="http://schemas.microsoft.com/office/drawing/2014/main" id="{DC4168C0-155F-AEDD-A707-5756DF9924C8}"/>
              </a:ext>
            </a:extLst>
          </p:cNvPr>
          <p:cNvSpPr/>
          <p:nvPr/>
        </p:nvSpPr>
        <p:spPr>
          <a:xfrm>
            <a:off x="113676" y="4598407"/>
            <a:ext cx="1898650" cy="1554480"/>
          </a:xfrm>
          <a:prstGeom prst="rect">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Rectangle 14">
            <a:extLst>
              <a:ext uri="{FF2B5EF4-FFF2-40B4-BE49-F238E27FC236}">
                <a16:creationId xmlns:a16="http://schemas.microsoft.com/office/drawing/2014/main" id="{E3B97AEB-0A28-F72D-1888-EAD6C7277F77}"/>
              </a:ext>
            </a:extLst>
          </p:cNvPr>
          <p:cNvSpPr/>
          <p:nvPr/>
        </p:nvSpPr>
        <p:spPr>
          <a:xfrm>
            <a:off x="202702" y="178149"/>
            <a:ext cx="1898015" cy="1554480"/>
          </a:xfrm>
          <a:prstGeom prst="rect">
            <a:avLst/>
          </a:prstGeom>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a:extLst>
              <a:ext uri="{FF2B5EF4-FFF2-40B4-BE49-F238E27FC236}">
                <a16:creationId xmlns:a16="http://schemas.microsoft.com/office/drawing/2014/main" id="{34A8EE85-07D3-C395-5405-5EF85E007F45}"/>
              </a:ext>
            </a:extLst>
          </p:cNvPr>
          <p:cNvSpPr/>
          <p:nvPr/>
        </p:nvSpPr>
        <p:spPr>
          <a:xfrm>
            <a:off x="2478204" y="4612154"/>
            <a:ext cx="1898650" cy="1554480"/>
          </a:xfrm>
          <a:prstGeom prst="rect">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6" name="Graphic 5" descr="Bank with solid fill">
            <a:extLst>
              <a:ext uri="{FF2B5EF4-FFF2-40B4-BE49-F238E27FC236}">
                <a16:creationId xmlns:a16="http://schemas.microsoft.com/office/drawing/2014/main" id="{7AB385ED-A2FC-CA92-D62B-DBDF544A5C9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2013" y="4584659"/>
            <a:ext cx="1581975" cy="1581975"/>
          </a:xfrm>
          <a:prstGeom prst="rect">
            <a:avLst/>
          </a:prstGeom>
        </p:spPr>
      </p:pic>
      <p:pic>
        <p:nvPicPr>
          <p:cNvPr id="8" name="Graphic 7" descr="Money outline">
            <a:extLst>
              <a:ext uri="{FF2B5EF4-FFF2-40B4-BE49-F238E27FC236}">
                <a16:creationId xmlns:a16="http://schemas.microsoft.com/office/drawing/2014/main" id="{5E51AA02-C364-9EEE-27FE-EDD5CF04368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8324" y="149280"/>
            <a:ext cx="1612218" cy="1612218"/>
          </a:xfrm>
          <a:prstGeom prst="rect">
            <a:avLst/>
          </a:prstGeom>
        </p:spPr>
      </p:pic>
      <p:pic>
        <p:nvPicPr>
          <p:cNvPr id="10" name="Graphic 9" descr="Piggy Bank with solid fill">
            <a:extLst>
              <a:ext uri="{FF2B5EF4-FFF2-40B4-BE49-F238E27FC236}">
                <a16:creationId xmlns:a16="http://schemas.microsoft.com/office/drawing/2014/main" id="{254E685F-6F73-D50E-BEC1-070A0FE9211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78840" y="4426639"/>
            <a:ext cx="1898014" cy="1898014"/>
          </a:xfrm>
          <a:prstGeom prst="rect">
            <a:avLst/>
          </a:prstGeom>
        </p:spPr>
      </p:pic>
      <p:sp>
        <p:nvSpPr>
          <p:cNvPr id="18" name="Rectangle 17">
            <a:extLst>
              <a:ext uri="{FF2B5EF4-FFF2-40B4-BE49-F238E27FC236}">
                <a16:creationId xmlns:a16="http://schemas.microsoft.com/office/drawing/2014/main" id="{5F137193-4ED7-FF84-7CCA-3DDFE508E90D}"/>
              </a:ext>
            </a:extLst>
          </p:cNvPr>
          <p:cNvSpPr/>
          <p:nvPr/>
        </p:nvSpPr>
        <p:spPr>
          <a:xfrm>
            <a:off x="2471622" y="178149"/>
            <a:ext cx="1901952" cy="1554480"/>
          </a:xfrm>
          <a:prstGeom prst="rect">
            <a:avLst/>
          </a:prstGeom>
          <a:solidFill>
            <a:schemeClr val="accent1"/>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Graphic 19" descr="Bank check outline">
            <a:extLst>
              <a:ext uri="{FF2B5EF4-FFF2-40B4-BE49-F238E27FC236}">
                <a16:creationId xmlns:a16="http://schemas.microsoft.com/office/drawing/2014/main" id="{B24BA28F-7EC0-1223-1B04-1FEF0533575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591757" y="124548"/>
            <a:ext cx="1661681" cy="1661681"/>
          </a:xfrm>
          <a:prstGeom prst="rect">
            <a:avLst/>
          </a:prstGeom>
        </p:spPr>
      </p:pic>
    </p:spTree>
    <p:extLst>
      <p:ext uri="{BB962C8B-B14F-4D97-AF65-F5344CB8AC3E}">
        <p14:creationId xmlns:p14="http://schemas.microsoft.com/office/powerpoint/2010/main" val="3213623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0B8E1-A58B-A36C-5A7C-6477B2F35526}"/>
              </a:ext>
            </a:extLst>
          </p:cNvPr>
          <p:cNvSpPr>
            <a:spLocks noGrp="1"/>
          </p:cNvSpPr>
          <p:nvPr>
            <p:ph type="title"/>
          </p:nvPr>
        </p:nvSpPr>
        <p:spPr/>
        <p:txBody>
          <a:bodyPr/>
          <a:lstStyle/>
          <a:p>
            <a:r>
              <a:rPr lang="en-US" dirty="0"/>
              <a:t>Funding Stipulations</a:t>
            </a:r>
          </a:p>
        </p:txBody>
      </p:sp>
      <p:sp>
        <p:nvSpPr>
          <p:cNvPr id="3" name="Content Placeholder 2">
            <a:extLst>
              <a:ext uri="{FF2B5EF4-FFF2-40B4-BE49-F238E27FC236}">
                <a16:creationId xmlns:a16="http://schemas.microsoft.com/office/drawing/2014/main" id="{FA6E4A85-125F-776C-D635-B3441999FF85}"/>
              </a:ext>
            </a:extLst>
          </p:cNvPr>
          <p:cNvSpPr>
            <a:spLocks noGrp="1"/>
          </p:cNvSpPr>
          <p:nvPr>
            <p:ph idx="1"/>
          </p:nvPr>
        </p:nvSpPr>
        <p:spPr>
          <a:xfrm>
            <a:off x="4953000" y="705113"/>
            <a:ext cx="6858000" cy="5197497"/>
          </a:xfrm>
        </p:spPr>
        <p:txBody>
          <a:bodyPr>
            <a:normAutofit fontScale="92500" lnSpcReduction="10000"/>
          </a:bodyPr>
          <a:lstStyle/>
          <a:p>
            <a:pPr marL="285750" indent="-285750">
              <a:buFont typeface="Arial" panose="020B0604020202020204" pitchFamily="34" charset="0"/>
              <a:buChar char="•"/>
            </a:pPr>
            <a:r>
              <a:rPr lang="en-US" dirty="0"/>
              <a:t>SARTA and SCATS are jointly the Designated Recipient of Federal Transit Administration (FTA) Section 5310 funds of the Canton-Massillon Urban Area</a:t>
            </a:r>
          </a:p>
          <a:p>
            <a:pPr marL="285750" indent="-285750">
              <a:buFont typeface="Arial" panose="020B0604020202020204" pitchFamily="34" charset="0"/>
              <a:buChar char="•"/>
            </a:pPr>
            <a:r>
              <a:rPr lang="en-US" dirty="0"/>
              <a:t>Awardees are subrecipients of funds unless they are an eligible direct recipient (public transit agencies)</a:t>
            </a:r>
          </a:p>
          <a:p>
            <a:pPr marL="285750" indent="-285750">
              <a:buFont typeface="Arial" panose="020B0604020202020204" pitchFamily="34" charset="0"/>
              <a:buChar char="•"/>
            </a:pPr>
            <a:r>
              <a:rPr lang="en-US" dirty="0"/>
              <a:t>Subrecipient awards are on a reimbursement basis:</a:t>
            </a:r>
          </a:p>
          <a:p>
            <a:pPr marL="342900" lvl="1" indent="-342900">
              <a:buFont typeface="+mj-lt"/>
              <a:buAutoNum type="arabicPeriod"/>
            </a:pPr>
            <a:r>
              <a:rPr lang="en-US" dirty="0"/>
              <a:t>Subrecipient initially incurs 100% of cost</a:t>
            </a:r>
          </a:p>
          <a:p>
            <a:pPr marL="342900" lvl="1" indent="-342900">
              <a:buFont typeface="+mj-lt"/>
              <a:buAutoNum type="arabicPeriod"/>
            </a:pPr>
            <a:r>
              <a:rPr lang="en-US" dirty="0"/>
              <a:t>Subrecipient provides invoice(s)/documentation to SARTA</a:t>
            </a:r>
          </a:p>
          <a:p>
            <a:pPr marL="342900" lvl="1" indent="-342900">
              <a:buFont typeface="+mj-lt"/>
              <a:buAutoNum type="arabicPeriod"/>
            </a:pPr>
            <a:r>
              <a:rPr lang="en-US" dirty="0"/>
              <a:t>SARTA reimburses the subrecipient upon approval</a:t>
            </a:r>
          </a:p>
        </p:txBody>
      </p:sp>
      <p:sp>
        <p:nvSpPr>
          <p:cNvPr id="5" name="Rectangle 4">
            <a:extLst>
              <a:ext uri="{FF2B5EF4-FFF2-40B4-BE49-F238E27FC236}">
                <a16:creationId xmlns:a16="http://schemas.microsoft.com/office/drawing/2014/main" id="{360E5E01-E71B-926D-A497-06710D073DC4}"/>
              </a:ext>
            </a:extLst>
          </p:cNvPr>
          <p:cNvSpPr/>
          <p:nvPr/>
        </p:nvSpPr>
        <p:spPr>
          <a:xfrm>
            <a:off x="1400214" y="304800"/>
            <a:ext cx="1898015" cy="1554480"/>
          </a:xfrm>
          <a:prstGeom prst="rect">
            <a:avLst/>
          </a:prstGeom>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ectangle 7">
            <a:extLst>
              <a:ext uri="{FF2B5EF4-FFF2-40B4-BE49-F238E27FC236}">
                <a16:creationId xmlns:a16="http://schemas.microsoft.com/office/drawing/2014/main" id="{C8FE81C6-D254-C173-921D-692B986851D2}"/>
              </a:ext>
            </a:extLst>
          </p:cNvPr>
          <p:cNvSpPr/>
          <p:nvPr/>
        </p:nvSpPr>
        <p:spPr>
          <a:xfrm>
            <a:off x="1399579" y="5125370"/>
            <a:ext cx="1898650" cy="1554480"/>
          </a:xfrm>
          <a:prstGeom prst="rect">
            <a:avLst/>
          </a:prstGeom>
          <a:solidFill>
            <a:schemeClr val="accent1"/>
          </a:solidFill>
          <a:ln>
            <a:noFill/>
          </a:ln>
        </p:spPr>
        <p:style>
          <a:lnRef idx="2">
            <a:schemeClr val="dk1">
              <a:shade val="15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0" name="Graphic 9" descr="Maze with solid fill">
            <a:extLst>
              <a:ext uri="{FF2B5EF4-FFF2-40B4-BE49-F238E27FC236}">
                <a16:creationId xmlns:a16="http://schemas.microsoft.com/office/drawing/2014/main" id="{5D0B3CB6-CF53-A501-FAE6-48206FDFEA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1817" y="184953"/>
            <a:ext cx="1794173" cy="1794173"/>
          </a:xfrm>
          <a:prstGeom prst="rect">
            <a:avLst/>
          </a:prstGeom>
        </p:spPr>
      </p:pic>
      <p:pic>
        <p:nvPicPr>
          <p:cNvPr id="12" name="Graphic 11" descr="Pie chart with solid fill">
            <a:extLst>
              <a:ext uri="{FF2B5EF4-FFF2-40B4-BE49-F238E27FC236}">
                <a16:creationId xmlns:a16="http://schemas.microsoft.com/office/drawing/2014/main" id="{538B1016-E574-CCF6-3446-20A0A2C83D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4056" y="5057762"/>
            <a:ext cx="1689696" cy="1689696"/>
          </a:xfrm>
          <a:prstGeom prst="rect">
            <a:avLst/>
          </a:prstGeom>
        </p:spPr>
      </p:pic>
    </p:spTree>
    <p:extLst>
      <p:ext uri="{BB962C8B-B14F-4D97-AF65-F5344CB8AC3E}">
        <p14:creationId xmlns:p14="http://schemas.microsoft.com/office/powerpoint/2010/main" val="3884266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95A34E-85EC-C68F-5EB5-F018371DE827}"/>
              </a:ext>
            </a:extLst>
          </p:cNvPr>
          <p:cNvSpPr>
            <a:spLocks noGrp="1"/>
          </p:cNvSpPr>
          <p:nvPr>
            <p:ph type="body" idx="1"/>
          </p:nvPr>
        </p:nvSpPr>
        <p:spPr/>
        <p:txBody>
          <a:bodyPr>
            <a:noAutofit/>
          </a:bodyPr>
          <a:lstStyle/>
          <a:p>
            <a:r>
              <a:rPr lang="en-US" dirty="0"/>
              <a:t>Traditional capital projects</a:t>
            </a:r>
          </a:p>
        </p:txBody>
      </p:sp>
      <p:graphicFrame>
        <p:nvGraphicFramePr>
          <p:cNvPr id="10" name="Content Placeholder 9">
            <a:extLst>
              <a:ext uri="{FF2B5EF4-FFF2-40B4-BE49-F238E27FC236}">
                <a16:creationId xmlns:a16="http://schemas.microsoft.com/office/drawing/2014/main" id="{6BF0F022-E19F-7BFA-F4D4-5597BB16F817}"/>
              </a:ext>
            </a:extLst>
          </p:cNvPr>
          <p:cNvGraphicFramePr>
            <a:graphicFrameLocks noGrp="1"/>
          </p:cNvGraphicFramePr>
          <p:nvPr>
            <p:ph sz="half" idx="2"/>
            <p:extLst>
              <p:ext uri="{D42A27DB-BD31-4B8C-83A1-F6EECF244321}">
                <p14:modId xmlns:p14="http://schemas.microsoft.com/office/powerpoint/2010/main" val="626496304"/>
              </p:ext>
            </p:extLst>
          </p:nvPr>
        </p:nvGraphicFramePr>
        <p:xfrm>
          <a:off x="5376668" y="1116199"/>
          <a:ext cx="6166422" cy="2062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DCE10EE5-5966-7E6E-D9F3-2806ACB8A8D8}"/>
              </a:ext>
            </a:extLst>
          </p:cNvPr>
          <p:cNvSpPr>
            <a:spLocks noGrp="1"/>
          </p:cNvSpPr>
          <p:nvPr>
            <p:ph type="body" sz="quarter" idx="3"/>
          </p:nvPr>
        </p:nvSpPr>
        <p:spPr/>
        <p:txBody>
          <a:bodyPr>
            <a:normAutofit lnSpcReduction="10000"/>
          </a:bodyPr>
          <a:lstStyle/>
          <a:p>
            <a:r>
              <a:rPr lang="en-US" dirty="0"/>
              <a:t>Other capital &amp; operating projects</a:t>
            </a:r>
          </a:p>
        </p:txBody>
      </p:sp>
      <p:graphicFrame>
        <p:nvGraphicFramePr>
          <p:cNvPr id="9" name="Content Placeholder 8">
            <a:extLst>
              <a:ext uri="{FF2B5EF4-FFF2-40B4-BE49-F238E27FC236}">
                <a16:creationId xmlns:a16="http://schemas.microsoft.com/office/drawing/2014/main" id="{4D5C4EBD-62AF-1303-3337-5AB1F2ACA87E}"/>
              </a:ext>
            </a:extLst>
          </p:cNvPr>
          <p:cNvGraphicFramePr>
            <a:graphicFrameLocks noGrp="1"/>
          </p:cNvGraphicFramePr>
          <p:nvPr>
            <p:ph sz="quarter" idx="4"/>
            <p:extLst>
              <p:ext uri="{D42A27DB-BD31-4B8C-83A1-F6EECF244321}">
                <p14:modId xmlns:p14="http://schemas.microsoft.com/office/powerpoint/2010/main" val="3711711624"/>
              </p:ext>
            </p:extLst>
          </p:nvPr>
        </p:nvGraphicFramePr>
        <p:xfrm>
          <a:off x="5376670" y="4102370"/>
          <a:ext cx="6166419" cy="20665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itle 1">
            <a:extLst>
              <a:ext uri="{FF2B5EF4-FFF2-40B4-BE49-F238E27FC236}">
                <a16:creationId xmlns:a16="http://schemas.microsoft.com/office/drawing/2014/main" id="{4E3448E2-3833-9D15-37F5-86F3821C936E}"/>
              </a:ext>
            </a:extLst>
          </p:cNvPr>
          <p:cNvSpPr>
            <a:spLocks noGrp="1"/>
          </p:cNvSpPr>
          <p:nvPr>
            <p:ph type="title"/>
          </p:nvPr>
        </p:nvSpPr>
        <p:spPr>
          <a:xfrm>
            <a:off x="642918" y="1848113"/>
            <a:ext cx="3471882" cy="2038087"/>
          </a:xfrm>
        </p:spPr>
        <p:txBody>
          <a:bodyPr>
            <a:normAutofit fontScale="90000"/>
          </a:bodyPr>
          <a:lstStyle/>
          <a:p>
            <a:r>
              <a:rPr lang="en-US" sz="3200" dirty="0"/>
              <a:t>FTA Reporting Requirement</a:t>
            </a:r>
          </a:p>
        </p:txBody>
      </p:sp>
      <p:sp>
        <p:nvSpPr>
          <p:cNvPr id="8" name="TextBox 7">
            <a:extLst>
              <a:ext uri="{FF2B5EF4-FFF2-40B4-BE49-F238E27FC236}">
                <a16:creationId xmlns:a16="http://schemas.microsoft.com/office/drawing/2014/main" id="{27420994-D995-57C4-3BB2-1E53F25F8E49}"/>
              </a:ext>
            </a:extLst>
          </p:cNvPr>
          <p:cNvSpPr txBox="1"/>
          <p:nvPr/>
        </p:nvSpPr>
        <p:spPr>
          <a:xfrm>
            <a:off x="642917" y="3886200"/>
            <a:ext cx="3471883" cy="1200329"/>
          </a:xfrm>
          <a:prstGeom prst="rect">
            <a:avLst/>
          </a:prstGeom>
          <a:noFill/>
        </p:spPr>
        <p:txBody>
          <a:bodyPr wrap="square" rtlCol="0">
            <a:spAutoFit/>
          </a:bodyPr>
          <a:lstStyle/>
          <a:p>
            <a:r>
              <a:rPr lang="en-US" b="1" i="1" dirty="0">
                <a:solidFill>
                  <a:srgbClr val="2B56A3"/>
                </a:solidFill>
              </a:rPr>
              <a:t>All section 5310 projects must track and report service outputs and outcomes</a:t>
            </a:r>
          </a:p>
        </p:txBody>
      </p:sp>
    </p:spTree>
    <p:extLst>
      <p:ext uri="{BB962C8B-B14F-4D97-AF65-F5344CB8AC3E}">
        <p14:creationId xmlns:p14="http://schemas.microsoft.com/office/powerpoint/2010/main" val="2944283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14" name="Rectangle 13">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0904" y="0"/>
            <a:ext cx="4641096"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64738AB-B6BE-4867-889A-52CE4AC8D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095508"/>
            <a:ext cx="7582419"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F3DCEA-BE15-C4CD-1990-AE89DAEE24DA}"/>
              </a:ext>
            </a:extLst>
          </p:cNvPr>
          <p:cNvSpPr>
            <a:spLocks noGrp="1"/>
          </p:cNvSpPr>
          <p:nvPr>
            <p:ph type="ctrTitle"/>
          </p:nvPr>
        </p:nvSpPr>
        <p:spPr>
          <a:xfrm>
            <a:off x="1139589" y="1709530"/>
            <a:ext cx="5837464" cy="3311479"/>
          </a:xfrm>
        </p:spPr>
        <p:txBody>
          <a:bodyPr vert="horz" lIns="109728" tIns="109728" rIns="109728" bIns="91440" rtlCol="0" anchor="b">
            <a:normAutofit/>
          </a:bodyPr>
          <a:lstStyle/>
          <a:p>
            <a:pPr>
              <a:lnSpc>
                <a:spcPct val="115000"/>
              </a:lnSpc>
            </a:pPr>
            <a:r>
              <a:rPr lang="en-US" sz="5600" b="0">
                <a:solidFill>
                  <a:schemeClr val="tx2"/>
                </a:solidFill>
              </a:rPr>
              <a:t>Coordinated Plan Requirement</a:t>
            </a:r>
          </a:p>
        </p:txBody>
      </p:sp>
      <p:pic>
        <p:nvPicPr>
          <p:cNvPr id="5" name="Picture Placeholder 4" descr="Graphical user interface, website&#10;&#10;AI-generated content may be incorrect.">
            <a:hlinkClick r:id="rId3"/>
            <a:extLst>
              <a:ext uri="{FF2B5EF4-FFF2-40B4-BE49-F238E27FC236}">
                <a16:creationId xmlns:a16="http://schemas.microsoft.com/office/drawing/2014/main" id="{F1E377FA-2CC7-2A6B-1ADB-D845ABA5B0F1}"/>
              </a:ext>
            </a:extLst>
          </p:cNvPr>
          <p:cNvPicPr>
            <a:picLocks noGrp="1" noChangeAspect="1"/>
          </p:cNvPicPr>
          <p:nvPr>
            <p:ph type="pic" sz="quarter" idx="13"/>
          </p:nvPr>
        </p:nvPicPr>
        <p:blipFill>
          <a:blip r:embed="rId4"/>
          <a:srcRect t="1191" r="-1" b="16265"/>
          <a:stretch>
            <a:fillRect/>
          </a:stretch>
        </p:blipFill>
        <p:spPr>
          <a:xfrm>
            <a:off x="7585467" y="1074544"/>
            <a:ext cx="4606533" cy="5069861"/>
          </a:xfrm>
          <a:prstGeom prst="rect">
            <a:avLst/>
          </a:prstGeom>
        </p:spPr>
      </p:pic>
      <p:sp>
        <p:nvSpPr>
          <p:cNvPr id="22" name="Rectangle 21">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7851D67-7085-40E2-B146-F91433A28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44405"/>
            <a:ext cx="7534656"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85AAE23-FCB6-4663-907C-0110B0FDC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5468" y="6167615"/>
            <a:ext cx="460348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1459"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hlinkClick r:id="rId3"/>
            <a:extLst>
              <a:ext uri="{FF2B5EF4-FFF2-40B4-BE49-F238E27FC236}">
                <a16:creationId xmlns:a16="http://schemas.microsoft.com/office/drawing/2014/main" id="{760ED50D-AC6E-1312-72DD-AF15F83750CB}"/>
              </a:ext>
            </a:extLst>
          </p:cNvPr>
          <p:cNvSpPr txBox="1"/>
          <p:nvPr/>
        </p:nvSpPr>
        <p:spPr>
          <a:xfrm>
            <a:off x="7608714" y="6332538"/>
            <a:ext cx="4618247" cy="369332"/>
          </a:xfrm>
          <a:prstGeom prst="rect">
            <a:avLst/>
          </a:prstGeom>
          <a:noFill/>
        </p:spPr>
        <p:txBody>
          <a:bodyPr wrap="square" rtlCol="0">
            <a:spAutoFit/>
          </a:bodyPr>
          <a:lstStyle/>
          <a:p>
            <a:pPr algn="ctr"/>
            <a:r>
              <a:rPr lang="en-US" b="1" u="sng" dirty="0"/>
              <a:t>Coordinated Transportation Plan</a:t>
            </a:r>
          </a:p>
        </p:txBody>
      </p:sp>
    </p:spTree>
    <p:extLst>
      <p:ext uri="{BB962C8B-B14F-4D97-AF65-F5344CB8AC3E}">
        <p14:creationId xmlns:p14="http://schemas.microsoft.com/office/powerpoint/2010/main" val="1479466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Diagram&#10;&#10;AI-generated content may be incorrect.">
            <a:extLst>
              <a:ext uri="{FF2B5EF4-FFF2-40B4-BE49-F238E27FC236}">
                <a16:creationId xmlns:a16="http://schemas.microsoft.com/office/drawing/2014/main" id="{251D9016-BB2F-52BB-08B3-66AAE6AE83EC}"/>
              </a:ext>
            </a:extLst>
          </p:cNvPr>
          <p:cNvPicPr>
            <a:picLocks noChangeAspect="1"/>
          </p:cNvPicPr>
          <p:nvPr/>
        </p:nvPicPr>
        <p:blipFill>
          <a:blip r:embed="rId3"/>
          <a:stretch>
            <a:fillRect/>
          </a:stretch>
        </p:blipFill>
        <p:spPr>
          <a:xfrm>
            <a:off x="1660613" y="0"/>
            <a:ext cx="8870773" cy="6858000"/>
          </a:xfrm>
          <a:prstGeom prst="rect">
            <a:avLst/>
          </a:prstGeom>
        </p:spPr>
      </p:pic>
    </p:spTree>
    <p:extLst>
      <p:ext uri="{BB962C8B-B14F-4D97-AF65-F5344CB8AC3E}">
        <p14:creationId xmlns:p14="http://schemas.microsoft.com/office/powerpoint/2010/main" val="3739662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48" name="Rectangle 1047">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0"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1052" name="Rectangle 1051">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54" name="Rectangle 1053">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6" name="Rectangle 1055">
            <a:extLst>
              <a:ext uri="{FF2B5EF4-FFF2-40B4-BE49-F238E27FC236}">
                <a16:creationId xmlns:a16="http://schemas.microsoft.com/office/drawing/2014/main" id="{4413CD7F-736E-4AF7-AB2B-473CAA9E1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8" name="Rectangle 1057">
            <a:extLst>
              <a:ext uri="{FF2B5EF4-FFF2-40B4-BE49-F238E27FC236}">
                <a16:creationId xmlns:a16="http://schemas.microsoft.com/office/drawing/2014/main" id="{55EDA2F5-6B28-478B-9AC4-43FE41E2B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916907"/>
            <a:ext cx="12192000" cy="23740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7F3C33-1F76-276E-1B26-CD51AEA2BE41}"/>
              </a:ext>
            </a:extLst>
          </p:cNvPr>
          <p:cNvSpPr>
            <a:spLocks noGrp="1"/>
          </p:cNvSpPr>
          <p:nvPr>
            <p:ph type="ctrTitle"/>
          </p:nvPr>
        </p:nvSpPr>
        <p:spPr>
          <a:xfrm>
            <a:off x="1635102" y="4153113"/>
            <a:ext cx="9180747" cy="1248431"/>
          </a:xfrm>
        </p:spPr>
        <p:txBody>
          <a:bodyPr vert="horz" lIns="109728" tIns="109728" rIns="109728" bIns="91440" rtlCol="0" anchor="b">
            <a:normAutofit/>
          </a:bodyPr>
          <a:lstStyle/>
          <a:p>
            <a:pPr>
              <a:lnSpc>
                <a:spcPct val="115000"/>
              </a:lnSpc>
            </a:pPr>
            <a:r>
              <a:rPr lang="en-US" sz="2600" b="0"/>
              <a:t>Transportation as a public service and civil access issue</a:t>
            </a:r>
          </a:p>
        </p:txBody>
      </p:sp>
      <p:sp>
        <p:nvSpPr>
          <p:cNvPr id="1060" name="Rectangle 1059">
            <a:extLst>
              <a:ext uri="{FF2B5EF4-FFF2-40B4-BE49-F238E27FC236}">
                <a16:creationId xmlns:a16="http://schemas.microsoft.com/office/drawing/2014/main" id="{701D712E-ABB9-4258-877D-9349C8577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79202"/>
            <a:ext cx="1006766" cy="22494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Rectangle 1061">
            <a:extLst>
              <a:ext uri="{FF2B5EF4-FFF2-40B4-BE49-F238E27FC236}">
                <a16:creationId xmlns:a16="http://schemas.microsoft.com/office/drawing/2014/main" id="{E7528E56-1447-4C98-882B-CE2627950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No photo description available.">
            <a:extLst>
              <a:ext uri="{FF2B5EF4-FFF2-40B4-BE49-F238E27FC236}">
                <a16:creationId xmlns:a16="http://schemas.microsoft.com/office/drawing/2014/main" id="{6C96B550-100A-6FE6-42D3-05D31837EC0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76632" y="-29496"/>
            <a:ext cx="5422391" cy="39447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o photo description available.">
            <a:extLst>
              <a:ext uri="{FF2B5EF4-FFF2-40B4-BE49-F238E27FC236}">
                <a16:creationId xmlns:a16="http://schemas.microsoft.com/office/drawing/2014/main" id="{C23D3C7C-ED6F-A1E1-C810-B77AFB2654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7727" y="71650"/>
            <a:ext cx="5704272" cy="3802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155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AI-generated content may be incorrect.">
            <a:extLst>
              <a:ext uri="{FF2B5EF4-FFF2-40B4-BE49-F238E27FC236}">
                <a16:creationId xmlns:a16="http://schemas.microsoft.com/office/drawing/2014/main" id="{C6B5397E-3B84-CFF8-23D7-21FD81F07711}"/>
              </a:ext>
            </a:extLst>
          </p:cNvPr>
          <p:cNvPicPr>
            <a:picLocks noChangeAspect="1"/>
          </p:cNvPicPr>
          <p:nvPr/>
        </p:nvPicPr>
        <p:blipFill>
          <a:blip r:embed="rId3"/>
          <a:stretch>
            <a:fillRect/>
          </a:stretch>
        </p:blipFill>
        <p:spPr>
          <a:xfrm>
            <a:off x="1668335" y="0"/>
            <a:ext cx="8855330" cy="6845968"/>
          </a:xfrm>
          <a:prstGeom prst="rect">
            <a:avLst/>
          </a:prstGeom>
        </p:spPr>
      </p:pic>
    </p:spTree>
    <p:extLst>
      <p:ext uri="{BB962C8B-B14F-4D97-AF65-F5344CB8AC3E}">
        <p14:creationId xmlns:p14="http://schemas.microsoft.com/office/powerpoint/2010/main" val="3981747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40948-96FB-D21C-390A-75346C8153EF}"/>
              </a:ext>
            </a:extLst>
          </p:cNvPr>
          <p:cNvSpPr>
            <a:spLocks noGrp="1"/>
          </p:cNvSpPr>
          <p:nvPr>
            <p:ph type="title"/>
          </p:nvPr>
        </p:nvSpPr>
        <p:spPr/>
        <p:txBody>
          <a:bodyPr/>
          <a:lstStyle/>
          <a:p>
            <a:r>
              <a:rPr lang="en-US" dirty="0"/>
              <a:t>Application Process</a:t>
            </a:r>
          </a:p>
        </p:txBody>
      </p:sp>
      <p:sp>
        <p:nvSpPr>
          <p:cNvPr id="3" name="Content Placeholder 2">
            <a:extLst>
              <a:ext uri="{FF2B5EF4-FFF2-40B4-BE49-F238E27FC236}">
                <a16:creationId xmlns:a16="http://schemas.microsoft.com/office/drawing/2014/main" id="{6130E5D8-C21D-F4B9-23DA-09D870A89E25}"/>
              </a:ext>
            </a:extLst>
          </p:cNvPr>
          <p:cNvSpPr>
            <a:spLocks noGrp="1"/>
          </p:cNvSpPr>
          <p:nvPr>
            <p:ph sz="half" idx="1"/>
          </p:nvPr>
        </p:nvSpPr>
        <p:spPr/>
        <p:txBody>
          <a:bodyPr anchor="ctr"/>
          <a:lstStyle/>
          <a:p>
            <a:r>
              <a:rPr lang="en-US" dirty="0"/>
              <a:t>Applications can be found on our </a:t>
            </a:r>
            <a:r>
              <a:rPr lang="en-US" dirty="0">
                <a:hlinkClick r:id="rId3"/>
              </a:rPr>
              <a:t>Mobility Coordination Committee Page</a:t>
            </a:r>
            <a:endParaRPr lang="en-US" dirty="0"/>
          </a:p>
          <a:p>
            <a:r>
              <a:rPr lang="en-US" dirty="0"/>
              <a:t>Each application is scored based on the Project Narrative, which consists of four sections totally 130 possible points</a:t>
            </a:r>
          </a:p>
          <a:p>
            <a:endParaRPr lang="en-US" dirty="0"/>
          </a:p>
        </p:txBody>
      </p:sp>
      <p:graphicFrame>
        <p:nvGraphicFramePr>
          <p:cNvPr id="8" name="Content Placeholder 7">
            <a:extLst>
              <a:ext uri="{FF2B5EF4-FFF2-40B4-BE49-F238E27FC236}">
                <a16:creationId xmlns:a16="http://schemas.microsoft.com/office/drawing/2014/main" id="{659E6E92-CE17-E268-AD4E-E60241A39F69}"/>
              </a:ext>
            </a:extLst>
          </p:cNvPr>
          <p:cNvGraphicFramePr>
            <a:graphicFrameLocks noGrp="1"/>
          </p:cNvGraphicFramePr>
          <p:nvPr>
            <p:ph sz="half" idx="2"/>
            <p:extLst>
              <p:ext uri="{D42A27DB-BD31-4B8C-83A1-F6EECF244321}">
                <p14:modId xmlns:p14="http://schemas.microsoft.com/office/powerpoint/2010/main" val="349330585"/>
              </p:ext>
            </p:extLst>
          </p:nvPr>
        </p:nvGraphicFramePr>
        <p:xfrm>
          <a:off x="4724400" y="3505201"/>
          <a:ext cx="7467599" cy="3276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59419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9D9A5-DBFB-9527-3A3A-CC51A0DF2FA2}"/>
              </a:ext>
            </a:extLst>
          </p:cNvPr>
          <p:cNvSpPr>
            <a:spLocks noGrp="1"/>
          </p:cNvSpPr>
          <p:nvPr>
            <p:ph type="title"/>
          </p:nvPr>
        </p:nvSpPr>
        <p:spPr>
          <a:xfrm>
            <a:off x="8458200" y="2153124"/>
            <a:ext cx="3581400" cy="2551751"/>
          </a:xfrm>
        </p:spPr>
        <p:txBody>
          <a:bodyPr>
            <a:normAutofit fontScale="90000"/>
          </a:bodyPr>
          <a:lstStyle/>
          <a:p>
            <a:r>
              <a:rPr lang="en-US" dirty="0"/>
              <a:t>Application Process – Risk Assessment</a:t>
            </a:r>
          </a:p>
        </p:txBody>
      </p:sp>
      <p:sp>
        <p:nvSpPr>
          <p:cNvPr id="3" name="Content Placeholder 2">
            <a:extLst>
              <a:ext uri="{FF2B5EF4-FFF2-40B4-BE49-F238E27FC236}">
                <a16:creationId xmlns:a16="http://schemas.microsoft.com/office/drawing/2014/main" id="{47291915-4E73-FA38-5116-B8A423863DB5}"/>
              </a:ext>
            </a:extLst>
          </p:cNvPr>
          <p:cNvSpPr>
            <a:spLocks noGrp="1"/>
          </p:cNvSpPr>
          <p:nvPr>
            <p:ph idx="1"/>
          </p:nvPr>
        </p:nvSpPr>
        <p:spPr/>
        <p:txBody>
          <a:bodyPr/>
          <a:lstStyle/>
          <a:p>
            <a:r>
              <a:rPr lang="en-US" sz="2400" dirty="0"/>
              <a:t>All applicants provide if available:</a:t>
            </a:r>
          </a:p>
          <a:p>
            <a:r>
              <a:rPr lang="en-US" dirty="0"/>
              <a:t>1. </a:t>
            </a:r>
            <a:r>
              <a:rPr lang="en-US" u="sng" dirty="0"/>
              <a:t>Public Entity</a:t>
            </a:r>
            <a:r>
              <a:rPr lang="en-US" dirty="0"/>
              <a:t>: </a:t>
            </a:r>
            <a:r>
              <a:rPr lang="en-US" b="0" dirty="0"/>
              <a:t>Your organizations most recent Financial Audit</a:t>
            </a:r>
          </a:p>
          <a:p>
            <a:r>
              <a:rPr lang="en-US" dirty="0"/>
              <a:t>    </a:t>
            </a:r>
            <a:r>
              <a:rPr lang="en-US" u="sng" dirty="0"/>
              <a:t>Non-profit</a:t>
            </a:r>
            <a:r>
              <a:rPr lang="en-US" dirty="0"/>
              <a:t>: </a:t>
            </a:r>
            <a:r>
              <a:rPr lang="en-US" b="0" dirty="0"/>
              <a:t>Your organization’s most recent Financial Audit (will accept IRS Form 990 if no recent audit)</a:t>
            </a:r>
          </a:p>
          <a:p>
            <a:r>
              <a:rPr lang="en-US" dirty="0"/>
              <a:t>    </a:t>
            </a:r>
            <a:r>
              <a:rPr lang="en-US" u="sng" dirty="0"/>
              <a:t>For-profit</a:t>
            </a:r>
            <a:r>
              <a:rPr lang="en-US" dirty="0"/>
              <a:t>: </a:t>
            </a:r>
            <a:r>
              <a:rPr lang="en-US" b="0" dirty="0"/>
              <a:t>Most recent applicable IRS Form tax return</a:t>
            </a:r>
          </a:p>
        </p:txBody>
      </p:sp>
    </p:spTree>
    <p:extLst>
      <p:ext uri="{BB962C8B-B14F-4D97-AF65-F5344CB8AC3E}">
        <p14:creationId xmlns:p14="http://schemas.microsoft.com/office/powerpoint/2010/main" val="2660437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06F30-0EA8-16ED-7C03-024A9C4353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E81230-8C58-399F-2094-67E3DF682370}"/>
              </a:ext>
            </a:extLst>
          </p:cNvPr>
          <p:cNvSpPr>
            <a:spLocks noGrp="1"/>
          </p:cNvSpPr>
          <p:nvPr>
            <p:ph type="title"/>
          </p:nvPr>
        </p:nvSpPr>
        <p:spPr>
          <a:xfrm>
            <a:off x="8458200" y="2153124"/>
            <a:ext cx="3581400" cy="2551751"/>
          </a:xfrm>
        </p:spPr>
        <p:txBody>
          <a:bodyPr>
            <a:normAutofit fontScale="90000"/>
          </a:bodyPr>
          <a:lstStyle/>
          <a:p>
            <a:r>
              <a:rPr lang="en-US" dirty="0"/>
              <a:t>Application Process – Risk Assessment</a:t>
            </a:r>
          </a:p>
        </p:txBody>
      </p:sp>
      <p:sp>
        <p:nvSpPr>
          <p:cNvPr id="3" name="Content Placeholder 2">
            <a:extLst>
              <a:ext uri="{FF2B5EF4-FFF2-40B4-BE49-F238E27FC236}">
                <a16:creationId xmlns:a16="http://schemas.microsoft.com/office/drawing/2014/main" id="{45F98F57-A2F8-997E-486B-F681BBCC355D}"/>
              </a:ext>
            </a:extLst>
          </p:cNvPr>
          <p:cNvSpPr>
            <a:spLocks noGrp="1"/>
          </p:cNvSpPr>
          <p:nvPr>
            <p:ph idx="1"/>
          </p:nvPr>
        </p:nvSpPr>
        <p:spPr/>
        <p:txBody>
          <a:bodyPr/>
          <a:lstStyle/>
          <a:p>
            <a:r>
              <a:rPr lang="en-US" sz="2400" dirty="0"/>
              <a:t>All applicants provide if available:</a:t>
            </a:r>
          </a:p>
          <a:p>
            <a:r>
              <a:rPr lang="en-US" dirty="0"/>
              <a:t>2. </a:t>
            </a:r>
            <a:r>
              <a:rPr lang="en-US" u="sng" dirty="0"/>
              <a:t>UEI (Unique Entity Identifier)</a:t>
            </a:r>
            <a:r>
              <a:rPr lang="en-US" b="0" dirty="0"/>
              <a:t>: SARTA will review entity’s US Federal Government’s System Award Management (SAM) system status, and may disqualify applicants who have negative status</a:t>
            </a:r>
          </a:p>
          <a:p>
            <a:r>
              <a:rPr lang="en-US" dirty="0"/>
              <a:t>3. </a:t>
            </a:r>
            <a:r>
              <a:rPr lang="en-US" u="sng" dirty="0"/>
              <a:t>Ohio Charter Number</a:t>
            </a:r>
            <a:r>
              <a:rPr lang="en-US" b="0" dirty="0"/>
              <a:t>: SARTA will review entity's status with Ohio Secretary of State and may disqualify applicants who have a negative status</a:t>
            </a:r>
          </a:p>
        </p:txBody>
      </p:sp>
    </p:spTree>
    <p:extLst>
      <p:ext uri="{BB962C8B-B14F-4D97-AF65-F5344CB8AC3E}">
        <p14:creationId xmlns:p14="http://schemas.microsoft.com/office/powerpoint/2010/main" val="23837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786F82F-1B47-46ED-8EAE-53EF71E59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F1BAF6F-6275-4646-9C59-331B29B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EB1CCE3-FB1D-471C-9AFE-D20E81E64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25689"/>
            <a:ext cx="6795928"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38E289-022E-ADC5-24F8-5AF0EBEDAE48}"/>
              </a:ext>
            </a:extLst>
          </p:cNvPr>
          <p:cNvSpPr>
            <a:spLocks noGrp="1"/>
          </p:cNvSpPr>
          <p:nvPr>
            <p:ph type="title"/>
          </p:nvPr>
        </p:nvSpPr>
        <p:spPr>
          <a:xfrm>
            <a:off x="1434622" y="1113327"/>
            <a:ext cx="4862811" cy="2019488"/>
          </a:xfrm>
        </p:spPr>
        <p:txBody>
          <a:bodyPr vert="horz" lIns="109728" tIns="109728" rIns="109728" bIns="91440" rtlCol="0" anchor="ctr">
            <a:normAutofit/>
          </a:bodyPr>
          <a:lstStyle/>
          <a:p>
            <a:pPr>
              <a:lnSpc>
                <a:spcPct val="150000"/>
              </a:lnSpc>
            </a:pPr>
            <a:r>
              <a:rPr lang="en-US" sz="3300">
                <a:solidFill>
                  <a:schemeClr val="bg1"/>
                </a:solidFill>
              </a:rPr>
              <a:t>Application Process - Checklist</a:t>
            </a:r>
          </a:p>
        </p:txBody>
      </p:sp>
      <p:sp>
        <p:nvSpPr>
          <p:cNvPr id="18" name="Rectangle 17">
            <a:extLst>
              <a:ext uri="{FF2B5EF4-FFF2-40B4-BE49-F238E27FC236}">
                <a16:creationId xmlns:a16="http://schemas.microsoft.com/office/drawing/2014/main" id="{60F38E87-6AF8-4488-B608-9FA2F57B4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89697"/>
            <a:ext cx="1070775" cy="2466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CC3B76D-CC6E-42D0-8666-2A2164AB5A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355896"/>
            <a:ext cx="679399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2BA9D6C-8214-4E25-AF8B-48762AD8D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9" y="3419903"/>
            <a:ext cx="5789163" cy="3438097"/>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BE9B8BD-472F-4F54-AC9D-101EE3496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871A14F-64B0-4CCE-900E-695C55EFF3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25689"/>
            <a:ext cx="679399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A2B7B58-9A21-B13C-07C5-998D290B8572}"/>
              </a:ext>
            </a:extLst>
          </p:cNvPr>
          <p:cNvSpPr>
            <a:spLocks noGrp="1"/>
          </p:cNvSpPr>
          <p:nvPr>
            <p:ph idx="1"/>
          </p:nvPr>
        </p:nvSpPr>
        <p:spPr>
          <a:xfrm>
            <a:off x="1434622" y="3707541"/>
            <a:ext cx="5117253" cy="2505801"/>
          </a:xfrm>
        </p:spPr>
        <p:txBody>
          <a:bodyPr vert="horz" lIns="109728" tIns="109728" rIns="109728" bIns="91440" rtlCol="0" anchor="t">
            <a:normAutofit/>
          </a:bodyPr>
          <a:lstStyle/>
          <a:p>
            <a:r>
              <a:rPr lang="en-US" dirty="0"/>
              <a:t>Intended to ensure completeness, compliance, and evaluation readiness at the time of submission</a:t>
            </a:r>
          </a:p>
        </p:txBody>
      </p:sp>
      <p:sp>
        <p:nvSpPr>
          <p:cNvPr id="28" name="Rectangle 27">
            <a:extLst>
              <a:ext uri="{FF2B5EF4-FFF2-40B4-BE49-F238E27FC236}">
                <a16:creationId xmlns:a16="http://schemas.microsoft.com/office/drawing/2014/main" id="{0FDBC76A-295F-4635-A28D-ADA24F383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ext&#10;&#10;AI-generated content may be incorrect.">
            <a:extLst>
              <a:ext uri="{FF2B5EF4-FFF2-40B4-BE49-F238E27FC236}">
                <a16:creationId xmlns:a16="http://schemas.microsoft.com/office/drawing/2014/main" id="{EBB6AC2F-203F-A642-FD27-312BD1AD4554}"/>
              </a:ext>
            </a:extLst>
          </p:cNvPr>
          <p:cNvPicPr>
            <a:picLocks noChangeAspect="1"/>
          </p:cNvPicPr>
          <p:nvPr/>
        </p:nvPicPr>
        <p:blipFill>
          <a:blip r:embed="rId3"/>
          <a:stretch>
            <a:fillRect/>
          </a:stretch>
        </p:blipFill>
        <p:spPr>
          <a:xfrm>
            <a:off x="6990806" y="1620366"/>
            <a:ext cx="5052600" cy="3617268"/>
          </a:xfrm>
          <a:prstGeom prst="rect">
            <a:avLst/>
          </a:prstGeom>
        </p:spPr>
      </p:pic>
    </p:spTree>
    <p:extLst>
      <p:ext uri="{BB962C8B-B14F-4D97-AF65-F5344CB8AC3E}">
        <p14:creationId xmlns:p14="http://schemas.microsoft.com/office/powerpoint/2010/main" val="3505841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5E95C-8EF9-564B-CD1F-44517F93D608}"/>
              </a:ext>
            </a:extLst>
          </p:cNvPr>
          <p:cNvSpPr>
            <a:spLocks noGrp="1"/>
          </p:cNvSpPr>
          <p:nvPr>
            <p:ph type="title"/>
          </p:nvPr>
        </p:nvSpPr>
        <p:spPr/>
        <p:txBody>
          <a:bodyPr/>
          <a:lstStyle/>
          <a:p>
            <a:r>
              <a:rPr lang="en-US" dirty="0"/>
              <a:t>Application Process – Evaluation &amp; Timeline</a:t>
            </a:r>
          </a:p>
        </p:txBody>
      </p:sp>
      <p:graphicFrame>
        <p:nvGraphicFramePr>
          <p:cNvPr id="5" name="Content Placeholder 4">
            <a:extLst>
              <a:ext uri="{FF2B5EF4-FFF2-40B4-BE49-F238E27FC236}">
                <a16:creationId xmlns:a16="http://schemas.microsoft.com/office/drawing/2014/main" id="{51707C8F-35F0-DBA1-8454-A91AF9D45966}"/>
              </a:ext>
            </a:extLst>
          </p:cNvPr>
          <p:cNvGraphicFramePr>
            <a:graphicFrameLocks noGrp="1"/>
          </p:cNvGraphicFramePr>
          <p:nvPr>
            <p:ph sz="quarter" idx="18"/>
            <p:extLst>
              <p:ext uri="{D42A27DB-BD31-4B8C-83A1-F6EECF244321}">
                <p14:modId xmlns:p14="http://schemas.microsoft.com/office/powerpoint/2010/main" val="439853253"/>
              </p:ext>
            </p:extLst>
          </p:nvPr>
        </p:nvGraphicFramePr>
        <p:xfrm>
          <a:off x="1542563" y="2590800"/>
          <a:ext cx="10006518" cy="37185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1054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E0D69-BC80-9A70-E81D-D5EDD3EFE2D0}"/>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391C03A9-AD8B-7B38-0E57-44E36D1453E3}"/>
              </a:ext>
            </a:extLst>
          </p:cNvPr>
          <p:cNvSpPr>
            <a:spLocks noGrp="1"/>
          </p:cNvSpPr>
          <p:nvPr>
            <p:ph idx="1"/>
          </p:nvPr>
        </p:nvSpPr>
        <p:spPr/>
        <p:txBody>
          <a:bodyPr/>
          <a:lstStyle/>
          <a:p>
            <a:r>
              <a:rPr lang="en-US" dirty="0"/>
              <a:t>FTA Section 5310 Technical Assistance Webpage: </a:t>
            </a:r>
            <a:r>
              <a:rPr lang="en-US" dirty="0">
                <a:hlinkClick r:id="rId3"/>
              </a:rPr>
              <a:t>Enhanced Mobility of Seniors &amp; Individuals with Disabilities (Section 5310) Program Technical Assistance | FTA</a:t>
            </a:r>
            <a:endParaRPr lang="en-US" dirty="0"/>
          </a:p>
          <a:p>
            <a:r>
              <a:rPr lang="en-US" dirty="0"/>
              <a:t>ODOT Vehicle Catalog and Selection Guide: </a:t>
            </a:r>
            <a:r>
              <a:rPr lang="en-US" dirty="0">
                <a:hlinkClick r:id="rId4"/>
              </a:rPr>
              <a:t>Current Vehicles and Add-on options available through cooperative purchasing program</a:t>
            </a:r>
            <a:endParaRPr lang="en-US" dirty="0"/>
          </a:p>
          <a:p>
            <a:r>
              <a:rPr lang="en-US" dirty="0"/>
              <a:t>National Aging and Disability Transportation Center: </a:t>
            </a:r>
            <a:r>
              <a:rPr lang="en-US" dirty="0">
                <a:hlinkClick r:id="rId5"/>
              </a:rPr>
              <a:t>NADTC</a:t>
            </a:r>
            <a:endParaRPr lang="en-US" dirty="0"/>
          </a:p>
          <a:p>
            <a:r>
              <a:rPr lang="en-US" dirty="0"/>
              <a:t>Coordinating Council on Access and Mobility: </a:t>
            </a:r>
            <a:r>
              <a:rPr lang="en-US" dirty="0">
                <a:hlinkClick r:id="rId6"/>
              </a:rPr>
              <a:t>CCAM</a:t>
            </a:r>
            <a:endParaRPr lang="en-US" dirty="0"/>
          </a:p>
        </p:txBody>
      </p:sp>
    </p:spTree>
    <p:extLst>
      <p:ext uri="{BB962C8B-B14F-4D97-AF65-F5344CB8AC3E}">
        <p14:creationId xmlns:p14="http://schemas.microsoft.com/office/powerpoint/2010/main" val="155172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110BF-B073-30F1-A9E8-B3FB8BD3372A}"/>
              </a:ext>
            </a:extLst>
          </p:cNvPr>
          <p:cNvSpPr>
            <a:spLocks noGrp="1"/>
          </p:cNvSpPr>
          <p:nvPr>
            <p:ph type="ctrTitle"/>
          </p:nvPr>
        </p:nvSpPr>
        <p:spPr/>
        <p:txBody>
          <a:bodyPr/>
          <a:lstStyle/>
          <a:p>
            <a:pPr algn="ctr"/>
            <a:r>
              <a:rPr lang="en-US" dirty="0"/>
              <a:t>THANK YOU</a:t>
            </a:r>
          </a:p>
        </p:txBody>
      </p:sp>
      <p:sp>
        <p:nvSpPr>
          <p:cNvPr id="3" name="TextBox 2">
            <a:extLst>
              <a:ext uri="{FF2B5EF4-FFF2-40B4-BE49-F238E27FC236}">
                <a16:creationId xmlns:a16="http://schemas.microsoft.com/office/drawing/2014/main" id="{AE3E8E65-0820-622C-693F-492948A57F15}"/>
              </a:ext>
            </a:extLst>
          </p:cNvPr>
          <p:cNvSpPr txBox="1"/>
          <p:nvPr/>
        </p:nvSpPr>
        <p:spPr>
          <a:xfrm>
            <a:off x="1153682" y="4814499"/>
            <a:ext cx="5397539" cy="1200329"/>
          </a:xfrm>
          <a:prstGeom prst="rect">
            <a:avLst/>
          </a:prstGeom>
          <a:noFill/>
        </p:spPr>
        <p:txBody>
          <a:bodyPr wrap="square" rtlCol="0">
            <a:spAutoFit/>
          </a:bodyPr>
          <a:lstStyle/>
          <a:p>
            <a:r>
              <a:rPr lang="en-US" dirty="0">
                <a:solidFill>
                  <a:schemeClr val="bg1"/>
                </a:solidFill>
              </a:rPr>
              <a:t>Spencer Gibbs</a:t>
            </a:r>
          </a:p>
          <a:p>
            <a:r>
              <a:rPr lang="en-US" dirty="0">
                <a:solidFill>
                  <a:schemeClr val="bg1"/>
                </a:solidFill>
              </a:rPr>
              <a:t>Stark County Area Transportation Study SCATS</a:t>
            </a:r>
          </a:p>
          <a:p>
            <a:r>
              <a:rPr lang="en-US" dirty="0">
                <a:solidFill>
                  <a:schemeClr val="bg1"/>
                </a:solidFill>
                <a:hlinkClick r:id="rId3"/>
              </a:rPr>
              <a:t>scgibbs@starkcountyohio.gov</a:t>
            </a:r>
            <a:endParaRPr lang="en-US" dirty="0">
              <a:solidFill>
                <a:schemeClr val="bg1"/>
              </a:solidFill>
            </a:endParaRPr>
          </a:p>
        </p:txBody>
      </p:sp>
      <p:sp>
        <p:nvSpPr>
          <p:cNvPr id="4" name="TextBox 3">
            <a:extLst>
              <a:ext uri="{FF2B5EF4-FFF2-40B4-BE49-F238E27FC236}">
                <a16:creationId xmlns:a16="http://schemas.microsoft.com/office/drawing/2014/main" id="{98C25B6C-DAD4-E7B9-C334-F0E5AB58E1E1}"/>
              </a:ext>
            </a:extLst>
          </p:cNvPr>
          <p:cNvSpPr txBox="1"/>
          <p:nvPr/>
        </p:nvSpPr>
        <p:spPr>
          <a:xfrm>
            <a:off x="6553200" y="4814500"/>
            <a:ext cx="4477201" cy="1200329"/>
          </a:xfrm>
          <a:prstGeom prst="rect">
            <a:avLst/>
          </a:prstGeom>
          <a:noFill/>
        </p:spPr>
        <p:txBody>
          <a:bodyPr wrap="square" rtlCol="0">
            <a:spAutoFit/>
          </a:bodyPr>
          <a:lstStyle/>
          <a:p>
            <a:pPr algn="r"/>
            <a:r>
              <a:rPr lang="en-US" dirty="0">
                <a:solidFill>
                  <a:schemeClr val="bg1"/>
                </a:solidFill>
              </a:rPr>
              <a:t>Christ Tyson</a:t>
            </a:r>
          </a:p>
          <a:p>
            <a:pPr algn="r"/>
            <a:r>
              <a:rPr lang="en-US" dirty="0">
                <a:solidFill>
                  <a:schemeClr val="bg1"/>
                </a:solidFill>
              </a:rPr>
              <a:t>Stark Area Regional Transit Authority SARTA</a:t>
            </a:r>
          </a:p>
          <a:p>
            <a:pPr algn="r"/>
            <a:r>
              <a:rPr lang="en-US" dirty="0">
                <a:solidFill>
                  <a:schemeClr val="bg1"/>
                </a:solidFill>
                <a:hlinkClick r:id="rId4"/>
              </a:rPr>
              <a:t>ctyson@sartaonline.com</a:t>
            </a:r>
            <a:endParaRPr lang="en-US" dirty="0">
              <a:solidFill>
                <a:schemeClr val="bg1"/>
              </a:solidFill>
            </a:endParaRPr>
          </a:p>
        </p:txBody>
      </p:sp>
      <p:pic>
        <p:nvPicPr>
          <p:cNvPr id="1026" name="Picture 2" descr="Stark County planning group to host ...">
            <a:extLst>
              <a:ext uri="{FF2B5EF4-FFF2-40B4-BE49-F238E27FC236}">
                <a16:creationId xmlns:a16="http://schemas.microsoft.com/office/drawing/2014/main" id="{8A1FCF67-72AA-B9CF-5696-4B85A0073C8D}"/>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61599" y="5718192"/>
            <a:ext cx="3029401" cy="14223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ark Area Regional Transit Authority - Wikipedia">
            <a:extLst>
              <a:ext uri="{FF2B5EF4-FFF2-40B4-BE49-F238E27FC236}">
                <a16:creationId xmlns:a16="http://schemas.microsoft.com/office/drawing/2014/main" id="{0159EF8B-978D-460E-3E3A-545CD6FDD013}"/>
              </a:ext>
            </a:extLst>
          </p:cNvPr>
          <p:cNvPicPr>
            <a:picLocks noChangeAspect="1" noChangeArrowheads="1"/>
          </p:cNvPicPr>
          <p:nvPr/>
        </p:nvPicPr>
        <p:blipFill>
          <a:blip r:embed="rId6">
            <a:clrChange>
              <a:clrFrom>
                <a:srgbClr val="FDFCFC"/>
              </a:clrFrom>
              <a:clrTo>
                <a:srgbClr val="FDFCFC">
                  <a:alpha val="0"/>
                </a:srgbClr>
              </a:clrTo>
            </a:clrChange>
            <a:extLst>
              <a:ext uri="{28A0092B-C50C-407E-A947-70E740481C1C}">
                <a14:useLocalDpi xmlns:a14="http://schemas.microsoft.com/office/drawing/2010/main" val="0"/>
              </a:ext>
            </a:extLst>
          </a:blip>
          <a:srcRect/>
          <a:stretch>
            <a:fillRect/>
          </a:stretch>
        </p:blipFill>
        <p:spPr bwMode="auto">
          <a:xfrm>
            <a:off x="8735441" y="6039219"/>
            <a:ext cx="2294959" cy="780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729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68" name="Rectangle 2067">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0"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a:lstStyle/>
          <a:p>
            <a:endParaRPr lang="en-US"/>
          </a:p>
        </p:txBody>
      </p:sp>
      <p:sp>
        <p:nvSpPr>
          <p:cNvPr id="2072" name="Rectangle 2071">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74" name="Rectangle 2073">
            <a:extLst>
              <a:ext uri="{FF2B5EF4-FFF2-40B4-BE49-F238E27FC236}">
                <a16:creationId xmlns:a16="http://schemas.microsoft.com/office/drawing/2014/main" id="{CA22F210-7186-4074-94C5-FAD2C2EB15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a:extLst>
              <a:ext uri="{FF2B5EF4-FFF2-40B4-BE49-F238E27FC236}">
                <a16:creationId xmlns:a16="http://schemas.microsoft.com/office/drawing/2014/main" id="{18AB7E2B-5FC5-569D-570D-99E2477FEC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05" r="3884" b="1"/>
          <a:stretch>
            <a:fillRect/>
          </a:stretch>
        </p:blipFill>
        <p:spPr bwMode="auto">
          <a:xfrm>
            <a:off x="20" y="-2"/>
            <a:ext cx="12191980" cy="6858002"/>
          </a:xfrm>
          <a:prstGeom prst="rect">
            <a:avLst/>
          </a:prstGeom>
          <a:noFill/>
          <a:extLst>
            <a:ext uri="{909E8E84-426E-40DD-AFC4-6F175D3DCCD1}">
              <a14:hiddenFill xmlns:a14="http://schemas.microsoft.com/office/drawing/2010/main">
                <a:solidFill>
                  <a:srgbClr val="FFFFFF"/>
                </a:solidFill>
              </a14:hiddenFill>
            </a:ext>
          </a:extLst>
        </p:spPr>
      </p:pic>
      <p:sp>
        <p:nvSpPr>
          <p:cNvPr id="2076" name="Rectangle 2075">
            <a:extLst>
              <a:ext uri="{FF2B5EF4-FFF2-40B4-BE49-F238E27FC236}">
                <a16:creationId xmlns:a16="http://schemas.microsoft.com/office/drawing/2014/main" id="{11C4FED8-D85F-4B52-875F-AB6873B50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68639" cy="6858000"/>
          </a:xfrm>
          <a:prstGeom prst="rect">
            <a:avLst/>
          </a:prstGeom>
          <a:gradFill>
            <a:gsLst>
              <a:gs pos="58000">
                <a:schemeClr val="tx1">
                  <a:alpha val="55000"/>
                </a:schemeClr>
              </a:gs>
              <a:gs pos="33000">
                <a:schemeClr val="tx1">
                  <a:alpha val="40000"/>
                </a:schemeClr>
              </a:gs>
              <a:gs pos="3000">
                <a:schemeClr val="tx1">
                  <a:alpha val="0"/>
                </a:schemeClr>
              </a:gs>
              <a:gs pos="100000">
                <a:schemeClr val="tx1">
                  <a:alpha val="5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74C7E1-4AA9-986D-AE83-405CC1ACD82F}"/>
              </a:ext>
            </a:extLst>
          </p:cNvPr>
          <p:cNvSpPr>
            <a:spLocks noGrp="1"/>
          </p:cNvSpPr>
          <p:nvPr>
            <p:ph type="ctrTitle"/>
          </p:nvPr>
        </p:nvSpPr>
        <p:spPr>
          <a:xfrm>
            <a:off x="855663" y="863600"/>
            <a:ext cx="6007100" cy="3366494"/>
          </a:xfrm>
        </p:spPr>
        <p:txBody>
          <a:bodyPr vert="horz" lIns="109728" tIns="109728" rIns="109728" bIns="91440" rtlCol="0" anchor="b">
            <a:normAutofit/>
          </a:bodyPr>
          <a:lstStyle/>
          <a:p>
            <a:pPr>
              <a:lnSpc>
                <a:spcPct val="125000"/>
              </a:lnSpc>
            </a:pPr>
            <a:r>
              <a:rPr lang="en-US" sz="5600" b="0" dirty="0"/>
              <a:t>HISTORY OF movement IN STARK COUNTY</a:t>
            </a:r>
          </a:p>
        </p:txBody>
      </p:sp>
    </p:spTree>
    <p:extLst>
      <p:ext uri="{BB962C8B-B14F-4D97-AF65-F5344CB8AC3E}">
        <p14:creationId xmlns:p14="http://schemas.microsoft.com/office/powerpoint/2010/main" val="295227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175" name="Rectangle 5174">
            <a:extLst>
              <a:ext uri="{FF2B5EF4-FFF2-40B4-BE49-F238E27FC236}">
                <a16:creationId xmlns:a16="http://schemas.microsoft.com/office/drawing/2014/main" id="{0786F82F-1B47-46ED-8EAE-53EF71E59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7" name="Rectangle 5176">
            <a:extLst>
              <a:ext uri="{FF2B5EF4-FFF2-40B4-BE49-F238E27FC236}">
                <a16:creationId xmlns:a16="http://schemas.microsoft.com/office/drawing/2014/main" id="{EF1BAF6F-6275-4646-9C59-331B29B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79" name="Rectangle 5178">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81" name="Rectangle 5180">
            <a:extLst>
              <a:ext uri="{FF2B5EF4-FFF2-40B4-BE49-F238E27FC236}">
                <a16:creationId xmlns:a16="http://schemas.microsoft.com/office/drawing/2014/main" id="{C3FEC850-D70F-4F53-AFB0-352FEA945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66789"/>
            <a:ext cx="6795928"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441E4B-0C34-E3FC-B2C4-D5BA32073B66}"/>
              </a:ext>
            </a:extLst>
          </p:cNvPr>
          <p:cNvSpPr>
            <a:spLocks noGrp="1"/>
          </p:cNvSpPr>
          <p:nvPr>
            <p:ph type="title"/>
          </p:nvPr>
        </p:nvSpPr>
        <p:spPr>
          <a:xfrm>
            <a:off x="1434622" y="1113327"/>
            <a:ext cx="4862811" cy="2019488"/>
          </a:xfrm>
        </p:spPr>
        <p:txBody>
          <a:bodyPr vert="horz" lIns="109728" tIns="109728" rIns="109728" bIns="91440" rtlCol="0" anchor="ctr">
            <a:normAutofit/>
          </a:bodyPr>
          <a:lstStyle/>
          <a:p>
            <a:pPr>
              <a:lnSpc>
                <a:spcPct val="150000"/>
              </a:lnSpc>
            </a:pPr>
            <a:r>
              <a:rPr lang="en-US" sz="3600">
                <a:solidFill>
                  <a:schemeClr val="bg1"/>
                </a:solidFill>
              </a:rPr>
              <a:t>Canton Street Railway - 1884</a:t>
            </a:r>
          </a:p>
        </p:txBody>
      </p:sp>
      <p:sp>
        <p:nvSpPr>
          <p:cNvPr id="5183" name="Rectangle 5182">
            <a:extLst>
              <a:ext uri="{FF2B5EF4-FFF2-40B4-BE49-F238E27FC236}">
                <a16:creationId xmlns:a16="http://schemas.microsoft.com/office/drawing/2014/main" id="{98928BEC-981A-4B8F-98FA-839975C5F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63" y="930797"/>
            <a:ext cx="1070775" cy="2466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History &amp; Milestones - Stark Area Regional Transit Authority">
            <a:extLst>
              <a:ext uri="{FF2B5EF4-FFF2-40B4-BE49-F238E27FC236}">
                <a16:creationId xmlns:a16="http://schemas.microsoft.com/office/drawing/2014/main" id="{7BE258FB-9FD6-05A2-6757-645DC6339D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728" r="3" b="3"/>
          <a:stretch>
            <a:fillRect/>
          </a:stretch>
        </p:blipFill>
        <p:spPr bwMode="auto">
          <a:xfrm>
            <a:off x="6859936" y="10"/>
            <a:ext cx="5332063" cy="3396984"/>
          </a:xfrm>
          <a:prstGeom prst="rect">
            <a:avLst/>
          </a:prstGeom>
          <a:noFill/>
          <a:extLst>
            <a:ext uri="{909E8E84-426E-40DD-AFC4-6F175D3DCCD1}">
              <a14:hiddenFill xmlns:a14="http://schemas.microsoft.com/office/drawing/2010/main">
                <a:solidFill>
                  <a:srgbClr val="FFFFFF"/>
                </a:solidFill>
              </a14:hiddenFill>
            </a:ext>
          </a:extLst>
        </p:spPr>
      </p:pic>
      <p:sp>
        <p:nvSpPr>
          <p:cNvPr id="5185" name="Rectangle 5184">
            <a:extLst>
              <a:ext uri="{FF2B5EF4-FFF2-40B4-BE49-F238E27FC236}">
                <a16:creationId xmlns:a16="http://schemas.microsoft.com/office/drawing/2014/main" id="{32BA9D6C-8214-4E25-AF8B-48762AD8D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9" y="3515921"/>
            <a:ext cx="5789163" cy="334207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7" name="Rectangle 5186">
            <a:extLst>
              <a:ext uri="{FF2B5EF4-FFF2-40B4-BE49-F238E27FC236}">
                <a16:creationId xmlns:a16="http://schemas.microsoft.com/office/drawing/2014/main" id="{15114E9F-2A15-431C-9EF8-E5F1FFEE12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9" name="Rectangle 5188">
            <a:extLst>
              <a:ext uri="{FF2B5EF4-FFF2-40B4-BE49-F238E27FC236}">
                <a16:creationId xmlns:a16="http://schemas.microsoft.com/office/drawing/2014/main" id="{4E8B9C70-F708-443B-82A0-80E311A00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8457"/>
            <a:ext cx="679399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CA62DD3A-F861-42A9-DD1D-EB2A693787BF}"/>
              </a:ext>
            </a:extLst>
          </p:cNvPr>
          <p:cNvSpPr>
            <a:spLocks noGrp="1"/>
          </p:cNvSpPr>
          <p:nvPr>
            <p:ph type="body" sz="half" idx="2"/>
          </p:nvPr>
        </p:nvSpPr>
        <p:spPr>
          <a:xfrm>
            <a:off x="1434622" y="3707541"/>
            <a:ext cx="5117253" cy="2505801"/>
          </a:xfrm>
        </p:spPr>
        <p:txBody>
          <a:bodyPr vert="horz" lIns="109728" tIns="109728" rIns="109728" bIns="91440" rtlCol="0" anchor="ctr">
            <a:normAutofit/>
          </a:bodyPr>
          <a:lstStyle/>
          <a:p>
            <a:pPr>
              <a:spcBef>
                <a:spcPts val="930"/>
              </a:spcBef>
            </a:pPr>
            <a:r>
              <a:rPr lang="en-US" dirty="0"/>
              <a:t>Began with horse-drawn cars traveling four routes radiating from public square, a fifth route began in 1885</a:t>
            </a:r>
          </a:p>
          <a:p>
            <a:pPr>
              <a:spcBef>
                <a:spcPts val="930"/>
              </a:spcBef>
            </a:pPr>
            <a:r>
              <a:rPr lang="en-US" dirty="0"/>
              <a:t>Electrified in 1890</a:t>
            </a:r>
          </a:p>
        </p:txBody>
      </p:sp>
      <p:pic>
        <p:nvPicPr>
          <p:cNvPr id="5126" name="Picture 6" descr="Canton was booming when NFL was born">
            <a:extLst>
              <a:ext uri="{FF2B5EF4-FFF2-40B4-BE49-F238E27FC236}">
                <a16:creationId xmlns:a16="http://schemas.microsoft.com/office/drawing/2014/main" id="{35AB8F9F-AC97-CC61-DB3C-883BBB8CB1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2524"/>
          <a:stretch>
            <a:fillRect/>
          </a:stretch>
        </p:blipFill>
        <p:spPr bwMode="auto">
          <a:xfrm>
            <a:off x="6853608" y="3456179"/>
            <a:ext cx="5338391" cy="3401821"/>
          </a:xfrm>
          <a:prstGeom prst="rect">
            <a:avLst/>
          </a:prstGeom>
          <a:noFill/>
          <a:extLst>
            <a:ext uri="{909E8E84-426E-40DD-AFC4-6F175D3DCCD1}">
              <a14:hiddenFill xmlns:a14="http://schemas.microsoft.com/office/drawing/2010/main">
                <a:solidFill>
                  <a:srgbClr val="FFFFFF"/>
                </a:solidFill>
              </a14:hiddenFill>
            </a:ext>
          </a:extLst>
        </p:spPr>
      </p:pic>
      <p:sp>
        <p:nvSpPr>
          <p:cNvPr id="5191" name="Rectangle 5190">
            <a:extLst>
              <a:ext uri="{FF2B5EF4-FFF2-40B4-BE49-F238E27FC236}">
                <a16:creationId xmlns:a16="http://schemas.microsoft.com/office/drawing/2014/main" id="{5D7B94B2-D9B6-4EAC-8CD9-3961D17843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96996"/>
            <a:ext cx="1219200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3" name="Rectangle 5192">
            <a:extLst>
              <a:ext uri="{FF2B5EF4-FFF2-40B4-BE49-F238E27FC236}">
                <a16:creationId xmlns:a16="http://schemas.microsoft.com/office/drawing/2014/main" id="{EA6FE760-E70F-4EB9-BCB1-D7795F04B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4300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786F82F-1B47-46ED-8EAE-53EF71E59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F1BAF6F-6275-4646-9C59-331B29B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9855050-A75B-4DD0-9B56-8B1C7722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35" y="758246"/>
            <a:ext cx="4658480" cy="538631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D62D05-40B1-AEAE-7E1E-DA61495C3318}"/>
              </a:ext>
            </a:extLst>
          </p:cNvPr>
          <p:cNvSpPr>
            <a:spLocks noGrp="1"/>
          </p:cNvSpPr>
          <p:nvPr>
            <p:ph type="title"/>
          </p:nvPr>
        </p:nvSpPr>
        <p:spPr>
          <a:xfrm>
            <a:off x="642918" y="1072110"/>
            <a:ext cx="3611029" cy="1862345"/>
          </a:xfrm>
        </p:spPr>
        <p:txBody>
          <a:bodyPr vert="horz" lIns="109728" tIns="109728" rIns="109728" bIns="91440" rtlCol="0" anchor="ctr">
            <a:normAutofit fontScale="90000"/>
          </a:bodyPr>
          <a:lstStyle/>
          <a:p>
            <a:pPr>
              <a:lnSpc>
                <a:spcPct val="150000"/>
              </a:lnSpc>
            </a:pPr>
            <a:r>
              <a:rPr lang="en-US" sz="3600" dirty="0"/>
              <a:t>History of Transit in Stark County</a:t>
            </a:r>
          </a:p>
        </p:txBody>
      </p:sp>
      <p:sp>
        <p:nvSpPr>
          <p:cNvPr id="19" name="Rectangle 18">
            <a:extLst>
              <a:ext uri="{FF2B5EF4-FFF2-40B4-BE49-F238E27FC236}">
                <a16:creationId xmlns:a16="http://schemas.microsoft.com/office/drawing/2014/main" id="{2060C0F7-61A6-4E64-A77E-AFBD81127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84060" y="0"/>
            <a:ext cx="7507940" cy="7652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839FD91F-4407-B3E9-0FF0-3EE32054A55B}"/>
              </a:ext>
            </a:extLst>
          </p:cNvPr>
          <p:cNvSpPr>
            <a:spLocks noGrp="1"/>
          </p:cNvSpPr>
          <p:nvPr>
            <p:ph type="body" sz="half" idx="2"/>
          </p:nvPr>
        </p:nvSpPr>
        <p:spPr>
          <a:xfrm>
            <a:off x="519108" y="3101869"/>
            <a:ext cx="3616073" cy="2840139"/>
          </a:xfrm>
        </p:spPr>
        <p:txBody>
          <a:bodyPr vert="horz" lIns="109728" tIns="109728" rIns="109728" bIns="91440" rtlCol="0" anchor="t">
            <a:normAutofit fontScale="77500" lnSpcReduction="20000"/>
          </a:bodyPr>
          <a:lstStyle/>
          <a:p>
            <a:pPr>
              <a:spcBef>
                <a:spcPts val="930"/>
              </a:spcBef>
            </a:pPr>
            <a:r>
              <a:rPr lang="en-US" dirty="0"/>
              <a:t>Canton Street Railway Company – 1884</a:t>
            </a:r>
          </a:p>
          <a:p>
            <a:pPr>
              <a:spcBef>
                <a:spcPts val="930"/>
              </a:spcBef>
            </a:pPr>
            <a:r>
              <a:rPr lang="en-US" dirty="0"/>
              <a:t>Alliance Railway &amp; Light Company - 1888</a:t>
            </a:r>
          </a:p>
          <a:p>
            <a:pPr>
              <a:spcBef>
                <a:spcPts val="930"/>
              </a:spcBef>
            </a:pPr>
            <a:r>
              <a:rPr lang="en-US" dirty="0"/>
              <a:t>Canton &amp; Massillon Electric Railway – 1892</a:t>
            </a:r>
          </a:p>
          <a:p>
            <a:pPr>
              <a:spcBef>
                <a:spcPts val="930"/>
              </a:spcBef>
            </a:pPr>
            <a:r>
              <a:rPr lang="en-US" dirty="0"/>
              <a:t>Canton-Akron Railway - 1901</a:t>
            </a:r>
          </a:p>
          <a:p>
            <a:pPr>
              <a:spcBef>
                <a:spcPts val="930"/>
              </a:spcBef>
            </a:pPr>
            <a:r>
              <a:rPr lang="en-US" dirty="0"/>
              <a:t>Stark Electric Railroad - 1902</a:t>
            </a:r>
          </a:p>
        </p:txBody>
      </p:sp>
      <p:pic>
        <p:nvPicPr>
          <p:cNvPr id="6" name="Picture 5" descr="Map&#10;&#10;AI-generated content may be incorrect.">
            <a:extLst>
              <a:ext uri="{FF2B5EF4-FFF2-40B4-BE49-F238E27FC236}">
                <a16:creationId xmlns:a16="http://schemas.microsoft.com/office/drawing/2014/main" id="{E2E9577B-20F7-0807-F76E-42BB18834D2D}"/>
              </a:ext>
            </a:extLst>
          </p:cNvPr>
          <p:cNvPicPr>
            <a:picLocks noChangeAspect="1"/>
          </p:cNvPicPr>
          <p:nvPr/>
        </p:nvPicPr>
        <p:blipFill>
          <a:blip r:embed="rId3"/>
          <a:stretch>
            <a:fillRect/>
          </a:stretch>
        </p:blipFill>
        <p:spPr>
          <a:xfrm>
            <a:off x="4729665" y="777444"/>
            <a:ext cx="7943325" cy="5322028"/>
          </a:xfrm>
          <a:prstGeom prst="rect">
            <a:avLst/>
          </a:prstGeom>
        </p:spPr>
      </p:pic>
      <p:sp>
        <p:nvSpPr>
          <p:cNvPr id="21" name="Rectangle 20">
            <a:extLst>
              <a:ext uri="{FF2B5EF4-FFF2-40B4-BE49-F238E27FC236}">
                <a16:creationId xmlns:a16="http://schemas.microsoft.com/office/drawing/2014/main" id="{BCF4857D-F003-4CA1-82AB-00900B100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 y="6144564"/>
            <a:ext cx="4656246" cy="7134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B791336-FCAA-4174-9303-B3F37486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15122" y="6167615"/>
            <a:ext cx="747382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A212158-300D-44D0-9CCE-472C3F669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88521F4-D44A-42C5-9BDB-5CA255540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624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E6738EB-6FF0-4AF9-8462-57F4494B8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71343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24AD6FE-FC59-DFB0-1F13-6932053C4D7D}"/>
              </a:ext>
            </a:extLst>
          </p:cNvPr>
          <p:cNvSpPr txBox="1"/>
          <p:nvPr/>
        </p:nvSpPr>
        <p:spPr>
          <a:xfrm>
            <a:off x="5161430" y="183628"/>
            <a:ext cx="6553200" cy="461665"/>
          </a:xfrm>
          <a:prstGeom prst="rect">
            <a:avLst/>
          </a:prstGeom>
          <a:noFill/>
        </p:spPr>
        <p:txBody>
          <a:bodyPr wrap="square" rtlCol="0">
            <a:spAutoFit/>
          </a:bodyPr>
          <a:lstStyle/>
          <a:p>
            <a:pPr algn="ctr"/>
            <a:r>
              <a:rPr lang="en-US" sz="2400" b="1" dirty="0">
                <a:latin typeface="+mj-lt"/>
              </a:rPr>
              <a:t>Railroad Map of Stark County 1898</a:t>
            </a:r>
          </a:p>
        </p:txBody>
      </p:sp>
    </p:spTree>
    <p:extLst>
      <p:ext uri="{BB962C8B-B14F-4D97-AF65-F5344CB8AC3E}">
        <p14:creationId xmlns:p14="http://schemas.microsoft.com/office/powerpoint/2010/main" val="735550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0786F82F-1B47-46ED-8EAE-53EF71E59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Rectangle 4104">
            <a:extLst>
              <a:ext uri="{FF2B5EF4-FFF2-40B4-BE49-F238E27FC236}">
                <a16:creationId xmlns:a16="http://schemas.microsoft.com/office/drawing/2014/main" id="{EF1BAF6F-6275-4646-9C59-331B29B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07" name="Rectangle 4106">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09" name="Rectangle 4108">
            <a:extLst>
              <a:ext uri="{FF2B5EF4-FFF2-40B4-BE49-F238E27FC236}">
                <a16:creationId xmlns:a16="http://schemas.microsoft.com/office/drawing/2014/main" id="{DEB1CCE3-FB1D-471C-9AFE-D20E81E64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25689"/>
            <a:ext cx="6795928"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EE1D02-25BA-8EB1-D215-1EF0A3435980}"/>
              </a:ext>
            </a:extLst>
          </p:cNvPr>
          <p:cNvSpPr>
            <a:spLocks noGrp="1"/>
          </p:cNvSpPr>
          <p:nvPr>
            <p:ph type="title"/>
          </p:nvPr>
        </p:nvSpPr>
        <p:spPr>
          <a:xfrm>
            <a:off x="1434622" y="1113327"/>
            <a:ext cx="4862811" cy="2019488"/>
          </a:xfrm>
        </p:spPr>
        <p:txBody>
          <a:bodyPr vert="horz" lIns="109728" tIns="109728" rIns="109728" bIns="91440" rtlCol="0" anchor="ctr">
            <a:normAutofit/>
          </a:bodyPr>
          <a:lstStyle/>
          <a:p>
            <a:pPr>
              <a:lnSpc>
                <a:spcPct val="150000"/>
              </a:lnSpc>
            </a:pPr>
            <a:r>
              <a:rPr lang="en-US" sz="3600" dirty="0">
                <a:solidFill>
                  <a:schemeClr val="bg1"/>
                </a:solidFill>
              </a:rPr>
              <a:t>Northern Ohio Traction &amp; Light</a:t>
            </a:r>
          </a:p>
        </p:txBody>
      </p:sp>
      <p:sp>
        <p:nvSpPr>
          <p:cNvPr id="4111" name="Rectangle 4110">
            <a:extLst>
              <a:ext uri="{FF2B5EF4-FFF2-40B4-BE49-F238E27FC236}">
                <a16:creationId xmlns:a16="http://schemas.microsoft.com/office/drawing/2014/main" id="{60F38E87-6AF8-4488-B608-9FA2F57B4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89697"/>
            <a:ext cx="1070775" cy="2466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3" name="Rectangle 4112">
            <a:extLst>
              <a:ext uri="{FF2B5EF4-FFF2-40B4-BE49-F238E27FC236}">
                <a16:creationId xmlns:a16="http://schemas.microsoft.com/office/drawing/2014/main" id="{ECC3B76D-CC6E-42D0-8666-2A2164AB5A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355896"/>
            <a:ext cx="679399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5" name="Rectangle 4114">
            <a:extLst>
              <a:ext uri="{FF2B5EF4-FFF2-40B4-BE49-F238E27FC236}">
                <a16:creationId xmlns:a16="http://schemas.microsoft.com/office/drawing/2014/main" id="{32BA9D6C-8214-4E25-AF8B-48762AD8D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9" y="3419903"/>
            <a:ext cx="5789163" cy="3438097"/>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7" name="Rectangle 4116">
            <a:extLst>
              <a:ext uri="{FF2B5EF4-FFF2-40B4-BE49-F238E27FC236}">
                <a16:creationId xmlns:a16="http://schemas.microsoft.com/office/drawing/2014/main" id="{DBE9B8BD-472F-4F54-AC9D-101EE3496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9" name="Rectangle 4118">
            <a:extLst>
              <a:ext uri="{FF2B5EF4-FFF2-40B4-BE49-F238E27FC236}">
                <a16:creationId xmlns:a16="http://schemas.microsoft.com/office/drawing/2014/main" id="{0871A14F-64B0-4CCE-900E-695C55EFF3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25689"/>
            <a:ext cx="679399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92E7FF6-8407-0912-B0F9-68D57CFE18BB}"/>
              </a:ext>
            </a:extLst>
          </p:cNvPr>
          <p:cNvSpPr>
            <a:spLocks noGrp="1"/>
          </p:cNvSpPr>
          <p:nvPr>
            <p:ph type="body" sz="half" idx="2"/>
          </p:nvPr>
        </p:nvSpPr>
        <p:spPr>
          <a:xfrm>
            <a:off x="1434622" y="3707541"/>
            <a:ext cx="5117253" cy="2505801"/>
          </a:xfrm>
        </p:spPr>
        <p:txBody>
          <a:bodyPr vert="horz" lIns="109728" tIns="109728" rIns="109728" bIns="91440" rtlCol="0" anchor="ctr">
            <a:normAutofit/>
          </a:bodyPr>
          <a:lstStyle/>
          <a:p>
            <a:pPr>
              <a:spcBef>
                <a:spcPts val="930"/>
              </a:spcBef>
            </a:pPr>
            <a:r>
              <a:rPr lang="en-US" dirty="0"/>
              <a:t>Bedford &amp; Cleveland RR merged with several interurban rail lines to form this company, including the Canton-Akron Railway and Canton &amp; Massillon Electric Railway</a:t>
            </a:r>
          </a:p>
        </p:txBody>
      </p:sp>
      <p:sp>
        <p:nvSpPr>
          <p:cNvPr id="4121" name="Rectangle 4120">
            <a:extLst>
              <a:ext uri="{FF2B5EF4-FFF2-40B4-BE49-F238E27FC236}">
                <a16:creationId xmlns:a16="http://schemas.microsoft.com/office/drawing/2014/main" id="{0FDBC76A-295F-4635-A28D-ADA24F383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undefined">
            <a:extLst>
              <a:ext uri="{FF2B5EF4-FFF2-40B4-BE49-F238E27FC236}">
                <a16:creationId xmlns:a16="http://schemas.microsoft.com/office/drawing/2014/main" id="{956D4FFC-B800-EEC3-866E-168604E6D2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199" r="1" b="1914"/>
          <a:stretch>
            <a:fillRect/>
          </a:stretch>
        </p:blipFill>
        <p:spPr bwMode="auto">
          <a:xfrm>
            <a:off x="6857698" y="10"/>
            <a:ext cx="5334301"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152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34EE865D-5A59-4DD1-A94D-A8DBE4A9E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F465BEC9-9A64-4330-A094-2323D0EE1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7891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4B1DA58A-A755-4FCE-9BED-1E4AD6C95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611461"/>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E40EEE7-FC25-F3D7-F789-D7E6DBC9BA7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15330" y="1936865"/>
            <a:ext cx="4621445" cy="291151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hart&#10;&#10;AI-generated content may be incorrect.">
            <a:extLst>
              <a:ext uri="{FF2B5EF4-FFF2-40B4-BE49-F238E27FC236}">
                <a16:creationId xmlns:a16="http://schemas.microsoft.com/office/drawing/2014/main" id="{64D5325A-5CA2-2FFA-7D34-1D2FA48E5F48}"/>
              </a:ext>
            </a:extLst>
          </p:cNvPr>
          <p:cNvPicPr>
            <a:picLocks noChangeAspect="1"/>
          </p:cNvPicPr>
          <p:nvPr/>
        </p:nvPicPr>
        <p:blipFill>
          <a:blip r:embed="rId4"/>
          <a:stretch>
            <a:fillRect/>
          </a:stretch>
        </p:blipFill>
        <p:spPr>
          <a:xfrm>
            <a:off x="6255342" y="1501272"/>
            <a:ext cx="4619784" cy="3855456"/>
          </a:xfrm>
          <a:prstGeom prst="rect">
            <a:avLst/>
          </a:prstGeom>
        </p:spPr>
      </p:pic>
      <p:sp>
        <p:nvSpPr>
          <p:cNvPr id="1037" name="Rectangle 1036">
            <a:extLst>
              <a:ext uri="{FF2B5EF4-FFF2-40B4-BE49-F238E27FC236}">
                <a16:creationId xmlns:a16="http://schemas.microsoft.com/office/drawing/2014/main" id="{2E23EFB5-5855-497F-AC57-6C19414870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6184551"/>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9414EFBA-DEC5-4782-9B45-CEF1661DB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21586"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6542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E9DA1-D5E1-E8F5-1533-748C856352DA}"/>
              </a:ext>
            </a:extLst>
          </p:cNvPr>
          <p:cNvSpPr>
            <a:spLocks noGrp="1"/>
          </p:cNvSpPr>
          <p:nvPr>
            <p:ph type="ctrTitle"/>
          </p:nvPr>
        </p:nvSpPr>
        <p:spPr/>
        <p:txBody>
          <a:bodyPr/>
          <a:lstStyle/>
          <a:p>
            <a:r>
              <a:rPr lang="en-US" dirty="0">
                <a:hlinkClick r:id="rId3"/>
              </a:rPr>
              <a:t>Stark Electric Railway</a:t>
            </a:r>
            <a:endParaRPr lang="en-US" dirty="0"/>
          </a:p>
        </p:txBody>
      </p:sp>
    </p:spTree>
    <p:extLst>
      <p:ext uri="{BB962C8B-B14F-4D97-AF65-F5344CB8AC3E}">
        <p14:creationId xmlns:p14="http://schemas.microsoft.com/office/powerpoint/2010/main" val="2324446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A group of buses parked in a parking lot&#10;&#10;AI-generated content may be incorrect.">
            <a:extLst>
              <a:ext uri="{FF2B5EF4-FFF2-40B4-BE49-F238E27FC236}">
                <a16:creationId xmlns:a16="http://schemas.microsoft.com/office/drawing/2014/main" id="{47791A62-487B-0513-A43B-5904C156208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19915" y="3459178"/>
            <a:ext cx="7463120" cy="466444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ity buses canton ohio 1942">
            <a:extLst>
              <a:ext uri="{FF2B5EF4-FFF2-40B4-BE49-F238E27FC236}">
                <a16:creationId xmlns:a16="http://schemas.microsoft.com/office/drawing/2014/main" id="{E7CBDC86-A022-AAA4-296C-42D508AF94D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719915" y="-351394"/>
            <a:ext cx="7463120" cy="3750216"/>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537838F8-5B4D-09FE-E590-A3358CE834C3}"/>
              </a:ext>
            </a:extLst>
          </p:cNvPr>
          <p:cNvSpPr>
            <a:spLocks noGrp="1"/>
          </p:cNvSpPr>
          <p:nvPr>
            <p:ph type="body" idx="1"/>
          </p:nvPr>
        </p:nvSpPr>
        <p:spPr>
          <a:xfrm>
            <a:off x="4953000" y="304800"/>
            <a:ext cx="7086599" cy="811399"/>
          </a:xfrm>
        </p:spPr>
        <p:txBody>
          <a:bodyPr>
            <a:normAutofit/>
          </a:bodyPr>
          <a:lstStyle/>
          <a:p>
            <a:r>
              <a:rPr lang="en-US" cap="none" spc="0"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rPr>
              <a:t>RAILROAD TRAVEL BECOMING NICHE</a:t>
            </a:r>
          </a:p>
        </p:txBody>
      </p:sp>
      <p:sp>
        <p:nvSpPr>
          <p:cNvPr id="3" name="Content Placeholder 2">
            <a:extLst>
              <a:ext uri="{FF2B5EF4-FFF2-40B4-BE49-F238E27FC236}">
                <a16:creationId xmlns:a16="http://schemas.microsoft.com/office/drawing/2014/main" id="{FC6E39A4-7C2E-213F-DD4F-7BBE1F10B626}"/>
              </a:ext>
            </a:extLst>
          </p:cNvPr>
          <p:cNvSpPr>
            <a:spLocks noGrp="1"/>
          </p:cNvSpPr>
          <p:nvPr>
            <p:ph sz="half" idx="2"/>
          </p:nvPr>
        </p:nvSpPr>
        <p:spPr>
          <a:xfrm>
            <a:off x="4953000" y="1116199"/>
            <a:ext cx="7162800" cy="2118703"/>
          </a:xfrm>
        </p:spPr>
        <p:txBody>
          <a:bodyPr>
            <a:normAutofit fontScale="70000" lnSpcReduction="20000"/>
          </a:bodyPr>
          <a:lstStyle/>
          <a:p>
            <a:pPr marL="285750" indent="-285750">
              <a:buFont typeface="Arial" panose="020B0604020202020204" pitchFamily="34" charset="0"/>
              <a:buChar char="•"/>
            </a:pPr>
            <a:r>
              <a:rPr lang="en-US" spc="0"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rPr>
              <a:t>Interurban railways, included Stark Electric Railway ceased operation by 1939</a:t>
            </a:r>
          </a:p>
          <a:p>
            <a:pPr marL="285750" indent="-285750">
              <a:buFont typeface="Arial" panose="020B0604020202020204" pitchFamily="34" charset="0"/>
              <a:buChar char="•"/>
            </a:pPr>
            <a:r>
              <a:rPr lang="en-US" spc="0"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rPr>
              <a:t>RR Ownership focused on raw material &amp; product freight</a:t>
            </a:r>
          </a:p>
          <a:p>
            <a:pPr marL="285750" indent="-285750">
              <a:buFont typeface="Arial" panose="020B0604020202020204" pitchFamily="34" charset="0"/>
              <a:buChar char="•"/>
            </a:pPr>
            <a:r>
              <a:rPr lang="en-US" spc="0"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rPr>
              <a:t>Urban Mass Transpiration Act 1964</a:t>
            </a:r>
          </a:p>
          <a:p>
            <a:pPr marL="285750" indent="-285750">
              <a:buFont typeface="Arial" panose="020B0604020202020204" pitchFamily="34" charset="0"/>
              <a:buChar char="•"/>
            </a:pPr>
            <a:r>
              <a:rPr lang="en-US" spc="0"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rPr>
              <a:t>Rail Passenger Service Act 1970</a:t>
            </a:r>
          </a:p>
          <a:p>
            <a:pPr marL="285750" indent="-285750">
              <a:buFont typeface="Arial" panose="020B0604020202020204" pitchFamily="34" charset="0"/>
              <a:buChar char="•"/>
            </a:pPr>
            <a:r>
              <a:rPr lang="en-US" spc="0"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rPr>
              <a:t>Amtrak inception in 1971 </a:t>
            </a:r>
          </a:p>
          <a:p>
            <a:pPr marL="285750" indent="-285750">
              <a:buFont typeface="Arial" panose="020B0604020202020204" pitchFamily="34" charset="0"/>
              <a:buChar char="•"/>
            </a:pPr>
            <a:endParaRPr lang="en-US" spc="0"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 Placeholder 3">
            <a:extLst>
              <a:ext uri="{FF2B5EF4-FFF2-40B4-BE49-F238E27FC236}">
                <a16:creationId xmlns:a16="http://schemas.microsoft.com/office/drawing/2014/main" id="{E6E4D83A-749F-5EC2-56AD-9DC6717CC1A0}"/>
              </a:ext>
            </a:extLst>
          </p:cNvPr>
          <p:cNvSpPr>
            <a:spLocks noGrp="1"/>
          </p:cNvSpPr>
          <p:nvPr>
            <p:ph type="body" sz="quarter" idx="3"/>
          </p:nvPr>
        </p:nvSpPr>
        <p:spPr>
          <a:xfrm>
            <a:off x="4953000" y="3429000"/>
            <a:ext cx="7086597" cy="990600"/>
          </a:xfrm>
        </p:spPr>
        <p:txBody>
          <a:bodyPr>
            <a:normAutofit/>
          </a:bodyPr>
          <a:lstStyle/>
          <a:p>
            <a:r>
              <a:rPr lang="en-US" cap="none" spc="0"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rPr>
              <a:t>RISE OF AUTOMOBILE OWNERSHIP &amp; PRIVATE BUS COMPANIES</a:t>
            </a:r>
          </a:p>
        </p:txBody>
      </p:sp>
      <p:sp>
        <p:nvSpPr>
          <p:cNvPr id="5" name="Content Placeholder 4">
            <a:extLst>
              <a:ext uri="{FF2B5EF4-FFF2-40B4-BE49-F238E27FC236}">
                <a16:creationId xmlns:a16="http://schemas.microsoft.com/office/drawing/2014/main" id="{25B6E74D-2693-3077-A0F6-855175238575}"/>
              </a:ext>
            </a:extLst>
          </p:cNvPr>
          <p:cNvSpPr>
            <a:spLocks noGrp="1"/>
          </p:cNvSpPr>
          <p:nvPr>
            <p:ph sz="quarter" idx="4"/>
          </p:nvPr>
        </p:nvSpPr>
        <p:spPr>
          <a:xfrm>
            <a:off x="4953001" y="4191000"/>
            <a:ext cx="7086597" cy="1219200"/>
          </a:xfrm>
        </p:spPr>
        <p:txBody>
          <a:bodyPr>
            <a:normAutofit/>
          </a:bodyPr>
          <a:lstStyle/>
          <a:p>
            <a:pPr marL="285750" indent="-285750">
              <a:buFont typeface="Arial" panose="020B0604020202020204" pitchFamily="34" charset="0"/>
              <a:buChar char="•"/>
            </a:pPr>
            <a:r>
              <a:rPr lang="en-US" sz="1400" spc="0"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rPr>
              <a:t>Increased car ownership after WWII</a:t>
            </a:r>
          </a:p>
          <a:p>
            <a:pPr marL="285750" indent="-285750">
              <a:buFont typeface="Arial" panose="020B0604020202020204" pitchFamily="34" charset="0"/>
              <a:buChar char="•"/>
            </a:pPr>
            <a:r>
              <a:rPr lang="en-US" sz="1400" spc="0"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rPr>
              <a:t>Buses offered flexible routes and lower operating costs</a:t>
            </a:r>
          </a:p>
        </p:txBody>
      </p:sp>
      <p:sp>
        <p:nvSpPr>
          <p:cNvPr id="6" name="Title 5">
            <a:extLst>
              <a:ext uri="{FF2B5EF4-FFF2-40B4-BE49-F238E27FC236}">
                <a16:creationId xmlns:a16="http://schemas.microsoft.com/office/drawing/2014/main" id="{0FBAFBE8-5930-BD20-FC24-9465C4E6DDBD}"/>
              </a:ext>
            </a:extLst>
          </p:cNvPr>
          <p:cNvSpPr>
            <a:spLocks noGrp="1"/>
          </p:cNvSpPr>
          <p:nvPr>
            <p:ph type="title"/>
          </p:nvPr>
        </p:nvSpPr>
        <p:spPr/>
        <p:txBody>
          <a:bodyPr/>
          <a:lstStyle/>
          <a:p>
            <a:r>
              <a:rPr lang="en-US" dirty="0"/>
              <a:t>Transition from Rail to Bus Systems</a:t>
            </a:r>
          </a:p>
        </p:txBody>
      </p:sp>
      <p:graphicFrame>
        <p:nvGraphicFramePr>
          <p:cNvPr id="7" name="Diagram 6">
            <a:extLst>
              <a:ext uri="{FF2B5EF4-FFF2-40B4-BE49-F238E27FC236}">
                <a16:creationId xmlns:a16="http://schemas.microsoft.com/office/drawing/2014/main" id="{19D19EFD-4961-FD14-4738-32CEC52F1C43}"/>
              </a:ext>
            </a:extLst>
          </p:cNvPr>
          <p:cNvGraphicFramePr/>
          <p:nvPr>
            <p:extLst>
              <p:ext uri="{D42A27DB-BD31-4B8C-83A1-F6EECF244321}">
                <p14:modId xmlns:p14="http://schemas.microsoft.com/office/powerpoint/2010/main" val="298281348"/>
              </p:ext>
            </p:extLst>
          </p:nvPr>
        </p:nvGraphicFramePr>
        <p:xfrm>
          <a:off x="4952999" y="5410199"/>
          <a:ext cx="7086599" cy="14478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83723828"/>
      </p:ext>
    </p:extLst>
  </p:cSld>
  <p:clrMapOvr>
    <a:masterClrMapping/>
  </p:clrMapOvr>
</p:sld>
</file>

<file path=ppt/theme/theme1.xml><?xml version="1.0" encoding="utf-8"?>
<a:theme xmlns:a="http://schemas.openxmlformats.org/drawingml/2006/main" name="ShojiVTI">
  <a:themeElements>
    <a:clrScheme name="SCATS">
      <a:dk1>
        <a:srgbClr val="162C53"/>
      </a:dk1>
      <a:lt1>
        <a:sysClr val="window" lastClr="FFFFFF"/>
      </a:lt1>
      <a:dk2>
        <a:srgbClr val="162C53"/>
      </a:dk2>
      <a:lt2>
        <a:srgbClr val="E6E5E5"/>
      </a:lt2>
      <a:accent1>
        <a:srgbClr val="0D96D4"/>
      </a:accent1>
      <a:accent2>
        <a:srgbClr val="EC7724"/>
      </a:accent2>
      <a:accent3>
        <a:srgbClr val="567799"/>
      </a:accent3>
      <a:accent4>
        <a:srgbClr val="FF3B49"/>
      </a:accent4>
      <a:accent5>
        <a:srgbClr val="5D9B8A"/>
      </a:accent5>
      <a:accent6>
        <a:srgbClr val="D6E03C"/>
      </a:accent6>
      <a:hlink>
        <a:srgbClr val="0D96D4"/>
      </a:hlink>
      <a:folHlink>
        <a:srgbClr val="56779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ojiVTI" id="{00D0DDEB-E771-48E5-9E96-0647434F08B1}" vid="{9D22D596-7FD0-4F89-958C-AD79A09491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1AA24C-4CA6-40FF-8947-DA1F6F4745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FF477C-132F-44F8-8C56-EBFF95FAF97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6F36CB81-A037-44A8-88EB-C0C0F17FD4B1}">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{95CD0773-ED30-4A7F-81E2-3AFDAD383040}TF2b9189fa-8f70-44c5-a025-8c7b018ae2a95a18b6f7_win32-f1ac09ee8c52</Template>
  <TotalTime>4018</TotalTime>
  <Words>7162</Words>
  <Application>Microsoft Office PowerPoint</Application>
  <PresentationFormat>Widescreen</PresentationFormat>
  <Paragraphs>508</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Meiryo</vt:lpstr>
      <vt:lpstr>Arial</vt:lpstr>
      <vt:lpstr>Calibri</vt:lpstr>
      <vt:lpstr>Corbel</vt:lpstr>
      <vt:lpstr>Wingdings</vt:lpstr>
      <vt:lpstr>ShojiVTI</vt:lpstr>
      <vt:lpstr>Enhanced Mobility of seniors and individuals with disabilities (Section 5310)</vt:lpstr>
      <vt:lpstr>Transportation as a public service and civil access issue</vt:lpstr>
      <vt:lpstr>HISTORY OF movement IN STARK COUNTY</vt:lpstr>
      <vt:lpstr>Canton Street Railway - 1884</vt:lpstr>
      <vt:lpstr>History of Transit in Stark County</vt:lpstr>
      <vt:lpstr>Northern Ohio Traction &amp; Light</vt:lpstr>
      <vt:lpstr>PowerPoint Presentation</vt:lpstr>
      <vt:lpstr>Stark Electric Railway</vt:lpstr>
      <vt:lpstr>Transition from Rail to Bus Systems</vt:lpstr>
      <vt:lpstr>Federal Transit Administration (FTA)</vt:lpstr>
      <vt:lpstr>Section 5310 Enhanced Mobility of Seniors and Individuals with Disabilities</vt:lpstr>
      <vt:lpstr>Section 5310 Enhanced Mobility of Seniors and Individuals with Disabilities</vt:lpstr>
      <vt:lpstr>Traditional Capital Projects</vt:lpstr>
      <vt:lpstr>Other Capital &amp; Operating Projects</vt:lpstr>
      <vt:lpstr>Local Match Sources</vt:lpstr>
      <vt:lpstr>Funding Stipulations</vt:lpstr>
      <vt:lpstr>FTA Reporting Requirement</vt:lpstr>
      <vt:lpstr>Coordinated Plan Requirement</vt:lpstr>
      <vt:lpstr>PowerPoint Presentation</vt:lpstr>
      <vt:lpstr>PowerPoint Presentation</vt:lpstr>
      <vt:lpstr>Application Process</vt:lpstr>
      <vt:lpstr>Application Process – Risk Assessment</vt:lpstr>
      <vt:lpstr>Application Process – Risk Assessment</vt:lpstr>
      <vt:lpstr>Application Process - Checklist</vt:lpstr>
      <vt:lpstr>Application Process – Evaluation &amp; Timeline</vt:lpstr>
      <vt:lpstr>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Spencer C. Gibbs</dc:creator>
  <cp:lastModifiedBy>Spencer C. Gibbs</cp:lastModifiedBy>
  <cp:revision>33</cp:revision>
  <dcterms:created xsi:type="dcterms:W3CDTF">2026-01-26T16:38:29Z</dcterms:created>
  <dcterms:modified xsi:type="dcterms:W3CDTF">2026-02-27T14:35:46Z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